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8.xml" ContentType="application/vnd.openxmlformats-officedocument.them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9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10.xml" ContentType="application/vnd.openxmlformats-officedocument.theme+xml"/>
  <Override PartName="/ppt/theme/themeOverride10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4"/>
    <p:sldMasterId id="2147483701" r:id="rId5"/>
    <p:sldMasterId id="2147483713" r:id="rId6"/>
    <p:sldMasterId id="2147483762" r:id="rId7"/>
    <p:sldMasterId id="2147483773" r:id="rId8"/>
    <p:sldMasterId id="2147483787" r:id="rId9"/>
    <p:sldMasterId id="2147483798" r:id="rId10"/>
    <p:sldMasterId id="2147483811" r:id="rId11"/>
    <p:sldMasterId id="2147483837" r:id="rId12"/>
  </p:sldMasterIdLst>
  <p:notesMasterIdLst>
    <p:notesMasterId r:id="rId36"/>
  </p:notesMasterIdLst>
  <p:sldIdLst>
    <p:sldId id="464" r:id="rId13"/>
    <p:sldId id="558" r:id="rId14"/>
    <p:sldId id="557" r:id="rId15"/>
    <p:sldId id="591" r:id="rId16"/>
    <p:sldId id="5565" r:id="rId17"/>
    <p:sldId id="5564" r:id="rId18"/>
    <p:sldId id="5561" r:id="rId19"/>
    <p:sldId id="5553" r:id="rId20"/>
    <p:sldId id="5562" r:id="rId21"/>
    <p:sldId id="5563" r:id="rId22"/>
    <p:sldId id="635" r:id="rId23"/>
    <p:sldId id="646" r:id="rId24"/>
    <p:sldId id="645" r:id="rId25"/>
    <p:sldId id="647" r:id="rId26"/>
    <p:sldId id="648" r:id="rId27"/>
    <p:sldId id="649" r:id="rId28"/>
    <p:sldId id="636" r:id="rId29"/>
    <p:sldId id="637" r:id="rId30"/>
    <p:sldId id="638" r:id="rId31"/>
    <p:sldId id="642" r:id="rId32"/>
    <p:sldId id="639" r:id="rId33"/>
    <p:sldId id="644" r:id="rId34"/>
    <p:sldId id="640" r:id="rId35"/>
  </p:sldIdLst>
  <p:sldSz cx="9144000" cy="5143500" type="screen16x9"/>
  <p:notesSz cx="6858000" cy="9144000"/>
  <p:embeddedFontLst>
    <p:embeddedFont>
      <p:font typeface="Flanders Art Sans" panose="020B0604020202020204" charset="0"/>
      <p:regular r:id="rId37"/>
      <p:bold r:id="rId38"/>
      <p:italic r:id="rId39"/>
      <p:boldItalic r:id="rId40"/>
    </p:embeddedFont>
    <p:embeddedFont>
      <p:font typeface="FlandersArtSans-Bold" panose="020B0604020202020204" charset="0"/>
      <p:bold r:id="rId41"/>
    </p:embeddedFont>
    <p:embeddedFont>
      <p:font typeface="FlandersArtSans-Regular" panose="020B0604020202020204" charset="0"/>
      <p:regular r:id="rId42"/>
    </p:embeddedFont>
    <p:embeddedFont>
      <p:font typeface="Helvetica" panose="020B0604020202020204" pitchFamily="3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B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60C3CE-803F-E38E-DAD9-1E9C9D63E122}" v="36" dt="2025-10-07T09:44:06.277"/>
  </p1510:revLst>
</p1510:revInfo>
</file>

<file path=ppt/tableStyles.xml><?xml version="1.0" encoding="utf-8"?>
<a:tblStyleLst xmlns:a="http://schemas.openxmlformats.org/drawingml/2006/main" def="{9703C4AC-D76D-4FD5-9B55-D667427894AE}">
  <a:tblStyle styleId="{9703C4AC-D76D-4FD5-9B55-D667427894A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CE6"/>
          </a:solidFill>
        </a:fill>
      </a:tcStyle>
    </a:wholeTbl>
    <a:band1H>
      <a:tcTxStyle/>
      <a:tcStyle>
        <a:tcBdr/>
        <a:fill>
          <a:solidFill>
            <a:srgbClr val="FFF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F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CC3B6D-8294-4D67-92CD-39B6E8F8AF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font" Target="fonts/font3.fntdata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microsoft.com/office/2015/10/relationships/revisionInfo" Target="revisionInfo.xml"/><Relationship Id="rId20" Type="http://schemas.openxmlformats.org/officeDocument/2006/relationships/slide" Target="slides/slide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476670" y="179512"/>
            <a:ext cx="3407942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986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A7865-6EF4-204F-2A77-4ED419336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1FDBD0-9A54-C612-49A3-BBA891D36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020B5-4008-F290-3F9E-D68488F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0238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F456-9E4E-4597-BFDA-37785878C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278E9-4439-98CD-953F-F5DE8FFDB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19EDC-6D84-1F02-E76F-B34889DC8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9824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A91B9-0B47-0B47-B869-B1629B887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23EEA-73A2-BDE6-96D3-BEFF4B994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C437A-1469-9332-CFC9-26B44A58A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849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925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663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C5463-25A7-906E-E736-754FF954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C9061-099D-28B2-83B6-AF55F898C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9B32B-3265-8687-1731-9D3F7B702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2299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FCD3-0ABA-6D7A-3769-7CF2FD7F5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584437-5AF0-F8EF-D4E8-8041326C1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DB501-A701-BE38-AE5F-D79239EEE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980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/>
              <a:t>"De </a:t>
            </a:r>
            <a:r>
              <a:rPr lang="en-US" i="1" err="1"/>
              <a:t>overeenkomst</a:t>
            </a:r>
            <a:r>
              <a:rPr lang="en-US" i="1"/>
              <a:t> </a:t>
            </a:r>
            <a:r>
              <a:rPr lang="en-US" i="1" err="1"/>
              <a:t>treedt</a:t>
            </a:r>
            <a:r>
              <a:rPr lang="en-US" i="1"/>
              <a:t> in </a:t>
            </a:r>
            <a:r>
              <a:rPr lang="en-US" i="1" err="1"/>
              <a:t>werking</a:t>
            </a:r>
            <a:r>
              <a:rPr lang="en-US" i="1"/>
              <a:t> op de datum van de </a:t>
            </a:r>
            <a:r>
              <a:rPr lang="en-US" i="1" err="1"/>
              <a:t>ondertekening</a:t>
            </a:r>
            <a:r>
              <a:rPr lang="en-US" i="1"/>
              <a:t> door alle ICEG-</a:t>
            </a:r>
            <a:r>
              <a:rPr lang="en-US" i="1" err="1"/>
              <a:t>partijen</a:t>
            </a:r>
            <a:r>
              <a:rPr lang="en-US" i="1"/>
              <a:t> (</a:t>
            </a:r>
            <a:r>
              <a:rPr lang="en-US" i="1" err="1"/>
              <a:t>meer</a:t>
            </a:r>
            <a:r>
              <a:rPr lang="en-US" i="1"/>
              <a:t> </a:t>
            </a:r>
            <a:r>
              <a:rPr lang="en-US" i="1" err="1"/>
              <a:t>bepaald</a:t>
            </a:r>
            <a:r>
              <a:rPr lang="en-US" i="1"/>
              <a:t> de datum van de </a:t>
            </a:r>
            <a:r>
              <a:rPr lang="en-US" i="1" err="1"/>
              <a:t>laatst</a:t>
            </a:r>
            <a:r>
              <a:rPr lang="en-US" i="1"/>
              <a:t> </a:t>
            </a:r>
            <a:r>
              <a:rPr lang="en-US" i="1" err="1"/>
              <a:t>geplaatste</a:t>
            </a:r>
            <a:r>
              <a:rPr lang="en-US" i="1"/>
              <a:t> </a:t>
            </a:r>
            <a:r>
              <a:rPr lang="en-US" i="1" err="1"/>
              <a:t>digitale</a:t>
            </a:r>
            <a:r>
              <a:rPr lang="en-US" i="1"/>
              <a:t> </a:t>
            </a:r>
            <a:r>
              <a:rPr lang="en-US" i="1" err="1"/>
              <a:t>handtekening</a:t>
            </a:r>
            <a:r>
              <a:rPr lang="en-US" i="1"/>
              <a:t>)</a:t>
            </a:r>
            <a:r>
              <a:rPr lang="en-US" i="1" err="1"/>
              <a:t>voor</a:t>
            </a:r>
            <a:r>
              <a:rPr lang="en-US" i="1"/>
              <a:t> de </a:t>
            </a:r>
            <a:r>
              <a:rPr lang="en-US" i="1" err="1"/>
              <a:t>bepaalde</a:t>
            </a:r>
            <a:r>
              <a:rPr lang="en-US" i="1"/>
              <a:t> </a:t>
            </a:r>
            <a:r>
              <a:rPr lang="en-US" i="1" err="1"/>
              <a:t>duur</a:t>
            </a:r>
            <a:r>
              <a:rPr lang="en-US" i="1"/>
              <a:t> van 2 </a:t>
            </a:r>
            <a:r>
              <a:rPr lang="en-US" i="1" err="1"/>
              <a:t>jaren</a:t>
            </a:r>
            <a:r>
              <a:rPr lang="en-US" i="1"/>
              <a:t>."</a:t>
            </a:r>
            <a:endParaRPr lang="en-US"/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281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807A-4541-EA76-A576-9AC57E182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9CEEE-3013-660B-85B7-F3F3A4AB8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E1880-8A84-CB7B-7760-2C599EB68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5003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DF8CF-FD67-5BFC-7CDA-C0A7377A3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77B4B-E7D2-A499-EFD7-8CBA44F8D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C7D86-A7D8-E33B-7F5E-093B3197B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150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B80D7-5C96-8C19-4CCF-6904D4FF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1E12B-CACF-028A-C91A-DB9148CC9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5D707-FCAF-98FD-59A8-271729380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5788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9.xml"/><Relationship Id="rId1" Type="http://schemas.openxmlformats.org/officeDocument/2006/relationships/themeOverride" Target="../theme/themeOverride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75FEB3F6-D760-4900-BFEC-8E377FF24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94109" y="-10485"/>
            <a:ext cx="6749891" cy="5153985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75227"/>
            <a:ext cx="2589077" cy="651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4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688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40740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089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4970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6504682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4371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85746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"/>
            <a:ext cx="9144002" cy="51435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7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3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194197"/>
            <a:ext cx="7886700" cy="3438525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57803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528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42789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688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40740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089" y="2504535"/>
            <a:ext cx="3412541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4970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6504682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4371" y="2504535"/>
            <a:ext cx="3412541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7881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376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535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694" y="1439307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72856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436608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7182886" y="2242116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376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6765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3155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7932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31834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959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240740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959" y="2830429"/>
            <a:ext cx="34128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1858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14242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65046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242" y="2830429"/>
            <a:ext cx="34128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628314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099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991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17288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991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507341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77150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4456042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7150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234500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4309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7183201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4309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69616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13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376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535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694" y="1439307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72856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436608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7182886" y="2242116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376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676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315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0325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23961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235934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5232257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722857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60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4286251" y="285748"/>
            <a:ext cx="5143499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35129" y="552265"/>
            <a:ext cx="3679157" cy="4080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5853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1194197"/>
            <a:ext cx="3680100" cy="34536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2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622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3" y="2067897"/>
            <a:ext cx="7196636" cy="1007707"/>
          </a:xfrm>
          <a:solidFill>
            <a:srgbClr val="FFEB00"/>
          </a:solidFill>
        </p:spPr>
        <p:txBody>
          <a:bodyPr anchor="ctr"/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629841" y="2067897"/>
            <a:ext cx="356896" cy="1007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269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611217" y="1404650"/>
            <a:ext cx="753278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0923" y="1644268"/>
            <a:ext cx="6663238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629841" y="1041926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286" y="1"/>
            <a:ext cx="6011355" cy="51434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2328" y="548640"/>
            <a:ext cx="2281832" cy="4101942"/>
          </a:xfrm>
        </p:spPr>
        <p:txBody>
          <a:bodyPr anchor="ctr" anchorCtr="0">
            <a:normAutofit/>
          </a:bodyPr>
          <a:lstStyle>
            <a:lvl1pPr algn="r"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5461898" y="548640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160276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364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93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0987" y="1507043"/>
            <a:ext cx="3483173" cy="1879997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6774" y="787468"/>
            <a:ext cx="2893749" cy="3422201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6889" y="746935"/>
            <a:ext cx="5171469" cy="4396565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4916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&#10;&#10;Description automatically generated">
            <a:extLst>
              <a:ext uri="{FF2B5EF4-FFF2-40B4-BE49-F238E27FC236}">
                <a16:creationId xmlns:a16="http://schemas.microsoft.com/office/drawing/2014/main" id="{2A69FAB9-AE2B-436D-9041-8A2741DF9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5863" r="8524" b="32368"/>
          <a:stretch/>
        </p:blipFill>
        <p:spPr>
          <a:xfrm flipH="1">
            <a:off x="164592" y="1"/>
            <a:ext cx="9002328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92952" y="1920973"/>
            <a:ext cx="4323322" cy="1733450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2" y="943585"/>
            <a:ext cx="3150223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867392"/>
            <a:ext cx="3111591" cy="78319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842" y="2515954"/>
            <a:ext cx="3150223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979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71692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&#10;&#10;Description automatically generated with low confidence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" t="7785" r="1" b="8137"/>
          <a:stretch/>
        </p:blipFill>
        <p:spPr>
          <a:xfrm>
            <a:off x="164592" y="0"/>
            <a:ext cx="8979408" cy="51435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050" y="943585"/>
            <a:ext cx="5066110" cy="29238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76" y="4199916"/>
            <a:ext cx="1953884" cy="491794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427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ussenTitelF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456440"/>
            <a:ext cx="5299201" cy="842117"/>
          </a:xfrm>
          <a:solidFill>
            <a:srgbClr val="FFEB00"/>
          </a:solidFill>
        </p:spPr>
        <p:txBody>
          <a:bodyPr lIns="144000" tIns="144000" rIns="144000" bIns="144000" anchor="ctr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287501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75FEB3F6-D760-4900-BFEC-8E377FF24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94109" y="-10485"/>
            <a:ext cx="6749891" cy="5153985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75227"/>
            <a:ext cx="2589077" cy="651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5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AF5F86-7557-4EB3-B860-8DAC55C23C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99232" y="0"/>
            <a:ext cx="6744768" cy="5143500"/>
          </a:xfrm>
          <a:custGeom>
            <a:avLst/>
            <a:gdLst>
              <a:gd name="connsiteX0" fmla="*/ 7067804 w 8993024"/>
              <a:gd name="connsiteY0" fmla="*/ 2668882 h 6858000"/>
              <a:gd name="connsiteX1" fmla="*/ 6825995 w 8993024"/>
              <a:gd name="connsiteY1" fmla="*/ 3007187 h 6858000"/>
              <a:gd name="connsiteX2" fmla="*/ 7427808 w 8993024"/>
              <a:gd name="connsiteY2" fmla="*/ 3428285 h 6858000"/>
              <a:gd name="connsiteX3" fmla="*/ 6824567 w 8993024"/>
              <a:gd name="connsiteY3" fmla="*/ 3850809 h 6858000"/>
              <a:gd name="connsiteX4" fmla="*/ 7064950 w 8993024"/>
              <a:gd name="connsiteY4" fmla="*/ 4189115 h 6858000"/>
              <a:gd name="connsiteX5" fmla="*/ 8153237 w 8993024"/>
              <a:gd name="connsiteY5" fmla="*/ 3428285 h 6858000"/>
              <a:gd name="connsiteX6" fmla="*/ 13151 w 8993024"/>
              <a:gd name="connsiteY6" fmla="*/ 0 h 6858000"/>
              <a:gd name="connsiteX7" fmla="*/ 6458768 w 8993024"/>
              <a:gd name="connsiteY7" fmla="*/ 0 h 6858000"/>
              <a:gd name="connsiteX8" fmla="*/ 8993024 w 8993024"/>
              <a:gd name="connsiteY8" fmla="*/ 1773045 h 6858000"/>
              <a:gd name="connsiteX9" fmla="*/ 8993024 w 8993024"/>
              <a:gd name="connsiteY9" fmla="*/ 5071039 h 6858000"/>
              <a:gd name="connsiteX10" fmla="*/ 6436968 w 8993024"/>
              <a:gd name="connsiteY10" fmla="*/ 6858000 h 6858000"/>
              <a:gd name="connsiteX11" fmla="*/ 0 w 8993024"/>
              <a:gd name="connsiteY11" fmla="*/ 6858000 h 6858000"/>
              <a:gd name="connsiteX12" fmla="*/ 4113308 w 8993024"/>
              <a:gd name="connsiteY12" fmla="*/ 3976936 h 6858000"/>
              <a:gd name="connsiteX13" fmla="*/ 3939451 w 8993024"/>
              <a:gd name="connsiteY13" fmla="*/ 4454621 h 6858000"/>
              <a:gd name="connsiteX14" fmla="*/ 4330572 w 8993024"/>
              <a:gd name="connsiteY14" fmla="*/ 4597366 h 6858000"/>
              <a:gd name="connsiteX15" fmla="*/ 4708157 w 8993024"/>
              <a:gd name="connsiteY15" fmla="*/ 3560289 h 6858000"/>
              <a:gd name="connsiteX16" fmla="*/ 4904654 w 8993024"/>
              <a:gd name="connsiteY16" fmla="*/ 3422658 h 6858000"/>
              <a:gd name="connsiteX17" fmla="*/ 4787988 w 8993024"/>
              <a:gd name="connsiteY17" fmla="*/ 3341024 h 6858000"/>
              <a:gd name="connsiteX18" fmla="*/ 5129372 w 8993024"/>
              <a:gd name="connsiteY18" fmla="*/ 2403378 h 6858000"/>
              <a:gd name="connsiteX19" fmla="*/ 4737966 w 8993024"/>
              <a:gd name="connsiteY19" fmla="*/ 2260633 h 6858000"/>
              <a:gd name="connsiteX20" fmla="*/ 4434717 w 8993024"/>
              <a:gd name="connsiteY20" fmla="*/ 30938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93024" h="6858000">
                <a:moveTo>
                  <a:pt x="7067804" y="2668882"/>
                </a:moveTo>
                <a:lnTo>
                  <a:pt x="6825995" y="3007187"/>
                </a:lnTo>
                <a:lnTo>
                  <a:pt x="7427808" y="3428285"/>
                </a:lnTo>
                <a:lnTo>
                  <a:pt x="6824567" y="3850809"/>
                </a:lnTo>
                <a:lnTo>
                  <a:pt x="7064950" y="4189115"/>
                </a:lnTo>
                <a:lnTo>
                  <a:pt x="8153237" y="3428285"/>
                </a:lnTo>
                <a:close/>
                <a:moveTo>
                  <a:pt x="13151" y="0"/>
                </a:moveTo>
                <a:lnTo>
                  <a:pt x="6458768" y="0"/>
                </a:lnTo>
                <a:lnTo>
                  <a:pt x="8993024" y="1773045"/>
                </a:lnTo>
                <a:lnTo>
                  <a:pt x="8993024" y="5071039"/>
                </a:lnTo>
                <a:lnTo>
                  <a:pt x="6436968" y="6858000"/>
                </a:lnTo>
                <a:lnTo>
                  <a:pt x="0" y="6858000"/>
                </a:lnTo>
                <a:lnTo>
                  <a:pt x="4113308" y="3976936"/>
                </a:lnTo>
                <a:lnTo>
                  <a:pt x="3939451" y="4454621"/>
                </a:lnTo>
                <a:lnTo>
                  <a:pt x="4330572" y="4597366"/>
                </a:lnTo>
                <a:lnTo>
                  <a:pt x="4708157" y="3560289"/>
                </a:lnTo>
                <a:lnTo>
                  <a:pt x="4904654" y="3422658"/>
                </a:lnTo>
                <a:lnTo>
                  <a:pt x="4787988" y="3341024"/>
                </a:lnTo>
                <a:lnTo>
                  <a:pt x="5129372" y="2403378"/>
                </a:lnTo>
                <a:lnTo>
                  <a:pt x="4737966" y="2260633"/>
                </a:lnTo>
                <a:lnTo>
                  <a:pt x="4434717" y="30938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D4B86-8480-40A8-8A0F-71E1A4A7D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176199"/>
            <a:ext cx="2589300" cy="650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nl-B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89028-B8A9-432B-AEE4-522BF66154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4ABF9-A922-41DB-B40E-FBED7DDC28D8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DB72BE-4888-426D-ADA2-4D09ADA71B98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3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1"/>
            <a:ext cx="6178217" cy="51434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2640" y="178"/>
            <a:ext cx="4731360" cy="514332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943585"/>
            <a:ext cx="3942159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2" y="2515954"/>
            <a:ext cx="3942159" cy="109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5825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39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"/>
            <a:ext cx="9144002" cy="51435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77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92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194197"/>
            <a:ext cx="7886700" cy="3438525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24600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889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959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240740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959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1858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14242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65046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242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628314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95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8196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688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40740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089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4970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6504682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4371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44564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376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535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694" y="1439307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72856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436608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7182886" y="2242116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376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676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315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66803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4677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959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240740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959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1858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14242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65046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242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628314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759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991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17288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991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507341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77150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4456042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7150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234500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4309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7183201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4309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69616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621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23961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235934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5232257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722857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822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4286251" y="285748"/>
            <a:ext cx="5143499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35129" y="552265"/>
            <a:ext cx="3679157" cy="4080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600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1194197"/>
            <a:ext cx="3680100" cy="34536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2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4389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3" y="2067897"/>
            <a:ext cx="7196636" cy="1007707"/>
          </a:xfrm>
          <a:solidFill>
            <a:srgbClr val="FFEB00"/>
          </a:solidFill>
        </p:spPr>
        <p:txBody>
          <a:bodyPr anchor="ctr"/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629841" y="2067897"/>
            <a:ext cx="356896" cy="1007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833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991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17288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991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507341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77150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4456042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7150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234500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4309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7183201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4309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69616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66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611217" y="1404650"/>
            <a:ext cx="753278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0923" y="1644268"/>
            <a:ext cx="6663238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629841" y="1041926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6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286" y="1"/>
            <a:ext cx="6011355" cy="51434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2328" y="548640"/>
            <a:ext cx="2281832" cy="4101942"/>
          </a:xfr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5396258" y="548640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110044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4E71-19A2-489E-A860-0F722BD39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11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F960-82A5-4285-8E8D-3D38ABFF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2BFD9-E786-4CE8-B808-F14E6DDBF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44FAA-B041-4107-9B51-26A8D1A19D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Rechthoek 6">
            <a:extLst>
              <a:ext uri="{FF2B5EF4-FFF2-40B4-BE49-F238E27FC236}">
                <a16:creationId xmlns:a16="http://schemas.microsoft.com/office/drawing/2014/main" id="{18BD1D03-02DC-41F4-B683-DD75602FC23A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97A97DD-ACFA-4032-B2B4-DE6E6DE74F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 numCol="2" spcCol="720000"/>
          <a:lstStyle>
            <a:lvl1pPr marL="310500" indent="-310500">
              <a:spcBef>
                <a:spcPts val="1800"/>
              </a:spcBef>
              <a:buClr>
                <a:schemeClr val="accent4"/>
              </a:buClr>
              <a:buSzPct val="100000"/>
              <a:buFont typeface="+mj-lt"/>
              <a:buAutoNum type="arabicPeriod"/>
              <a:defRPr sz="2100" b="1">
                <a:latin typeface="+mj-lt"/>
              </a:defRPr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17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0DF5271-02F7-4C8C-AC86-45A1A87C4A62}"/>
              </a:ext>
            </a:extLst>
          </p:cNvPr>
          <p:cNvSpPr/>
          <p:nvPr userDrawn="1"/>
        </p:nvSpPr>
        <p:spPr>
          <a:xfrm>
            <a:off x="628650" y="1194199"/>
            <a:ext cx="7885510" cy="34563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222AB-A6A7-4BBD-AC26-A44C5027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B1B38-DEA4-4A55-809D-15E9FB606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0AB6F-A9C9-4374-960A-E309A5EF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A428AEB-76E8-4F1F-A696-CC90A0005457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1795806" y="1484051"/>
            <a:ext cx="6575196" cy="216000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nl-BE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B6F23DDE-9419-4249-A153-DC47F37D8CE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1755" y="1770754"/>
            <a:ext cx="7700491" cy="2792454"/>
          </a:xfrm>
        </p:spPr>
        <p:txBody>
          <a:bodyPr/>
          <a:lstStyle/>
          <a:p>
            <a:r>
              <a:rPr lang="en-US"/>
              <a:t>Click icon to add table</a:t>
            </a:r>
            <a:endParaRPr lang="nl-B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1A74B6-DD02-4BC3-A81B-F28A17EBC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5806" y="2130635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388766CC-1C6B-4250-BC09-5F5E195A8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5806" y="30814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2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8441DAEC-D24A-4E24-A402-1CC4710808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95806" y="40048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6C7B9BF-9096-4141-900E-0C07FD04B63E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3667575" y="1854811"/>
            <a:ext cx="670917" cy="767648"/>
          </a:xfrm>
          <a:custGeom>
            <a:avLst/>
            <a:gdLst>
              <a:gd name="connsiteX0" fmla="*/ 162767 w 889104"/>
              <a:gd name="connsiteY0" fmla="*/ 0 h 1017292"/>
              <a:gd name="connsiteX1" fmla="*/ 889104 w 889104"/>
              <a:gd name="connsiteY1" fmla="*/ 508168 h 1017292"/>
              <a:gd name="connsiteX2" fmla="*/ 160857 w 889104"/>
              <a:gd name="connsiteY2" fmla="*/ 1017292 h 1017292"/>
              <a:gd name="connsiteX3" fmla="*/ 0 w 889104"/>
              <a:gd name="connsiteY3" fmla="*/ 790908 h 1017292"/>
              <a:gd name="connsiteX4" fmla="*/ 403670 w 889104"/>
              <a:gd name="connsiteY4" fmla="*/ 508168 h 1017292"/>
              <a:gd name="connsiteX5" fmla="*/ 956 w 889104"/>
              <a:gd name="connsiteY5" fmla="*/ 226383 h 101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104" h="1017292">
                <a:moveTo>
                  <a:pt x="162767" y="0"/>
                </a:moveTo>
                <a:lnTo>
                  <a:pt x="889104" y="508168"/>
                </a:lnTo>
                <a:lnTo>
                  <a:pt x="160857" y="1017292"/>
                </a:lnTo>
                <a:lnTo>
                  <a:pt x="0" y="790908"/>
                </a:lnTo>
                <a:lnTo>
                  <a:pt x="403670" y="508168"/>
                </a:lnTo>
                <a:lnTo>
                  <a:pt x="956" y="2263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B6A5EC07-BCB1-49B4-8C03-DA027A35A7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5806" y="1258949"/>
            <a:ext cx="391500" cy="184064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jaar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68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69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0987" y="1507043"/>
            <a:ext cx="3483173" cy="1879997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6774" y="787468"/>
            <a:ext cx="2893749" cy="3422201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6889" y="746935"/>
            <a:ext cx="5171469" cy="4396565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601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683ED076-46D5-42D9-91B0-E0C40ECCF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4592" y="1"/>
            <a:ext cx="9002328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92952" y="1920973"/>
            <a:ext cx="4323322" cy="1733450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2" y="943585"/>
            <a:ext cx="3150223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867392"/>
            <a:ext cx="3111591" cy="78319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842" y="2515954"/>
            <a:ext cx="3150223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437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92" y="0"/>
            <a:ext cx="8979408" cy="51435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050" y="943585"/>
            <a:ext cx="5066110" cy="29238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76" y="4199916"/>
            <a:ext cx="1953884" cy="491794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57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ref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F16B-3555-4DBB-1EE4-A3FEC2BEB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383F-6D40-CE24-B150-C46D0F8F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51C3F-D1F9-3AF0-E386-A2AB8DE458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23961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235934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5232257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722857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780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F217-AF92-E8F1-9BAE-53CB66EABFC7}"/>
              </a:ext>
            </a:extLst>
          </p:cNvPr>
          <p:cNvSpPr txBox="1"/>
          <p:nvPr userDrawn="1"/>
        </p:nvSpPr>
        <p:spPr>
          <a:xfrm>
            <a:off x="2000250" y="3061625"/>
            <a:ext cx="6238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0"/>
              <a:t>Deze presentatie werd opgemaakt door Digitaal Vlaanderen.</a:t>
            </a:r>
          </a:p>
          <a:p>
            <a:r>
              <a:rPr lang="nl-NL" sz="1350"/>
              <a:t>Het is niet toegestaan om de inhoud van deze presentatie in welke vorm en/of op welke wijze dan ook te verspreiden, te publiceren of te hergebruiken zonder nadrukkelijke toestemming van de auteur.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3561-D5E3-BED0-D80B-3F242A7DB8AB}"/>
              </a:ext>
            </a:extLst>
          </p:cNvPr>
          <p:cNvSpPr/>
          <p:nvPr/>
        </p:nvSpPr>
        <p:spPr>
          <a:xfrm>
            <a:off x="0" y="2571750"/>
            <a:ext cx="1865353" cy="1879997"/>
          </a:xfrm>
          <a:custGeom>
            <a:avLst/>
            <a:gdLst>
              <a:gd name="connsiteX0" fmla="*/ 643508 w 2487137"/>
              <a:gd name="connsiteY0" fmla="*/ 539308 h 2506662"/>
              <a:gd name="connsiteX1" fmla="*/ 902902 w 2487137"/>
              <a:gd name="connsiteY1" fmla="*/ 902214 h 2506662"/>
              <a:gd name="connsiteX2" fmla="*/ 257325 w 2487137"/>
              <a:gd name="connsiteY2" fmla="*/ 1353934 h 2506662"/>
              <a:gd name="connsiteX3" fmla="*/ 904433 w 2487137"/>
              <a:gd name="connsiteY3" fmla="*/ 1807186 h 2506662"/>
              <a:gd name="connsiteX4" fmla="*/ 646570 w 2487137"/>
              <a:gd name="connsiteY4" fmla="*/ 2170093 h 2506662"/>
              <a:gd name="connsiteX5" fmla="*/ 0 w 2487137"/>
              <a:gd name="connsiteY5" fmla="*/ 1718071 h 2506662"/>
              <a:gd name="connsiteX6" fmla="*/ 0 w 2487137"/>
              <a:gd name="connsiteY6" fmla="*/ 989526 h 2506662"/>
              <a:gd name="connsiteX7" fmla="*/ 2067268 w 2487137"/>
              <a:gd name="connsiteY7" fmla="*/ 0 h 2506662"/>
              <a:gd name="connsiteX8" fmla="*/ 2487137 w 2487137"/>
              <a:gd name="connsiteY8" fmla="*/ 153125 h 2506662"/>
              <a:gd name="connsiteX9" fmla="*/ 1630247 w 2487137"/>
              <a:gd name="connsiteY9" fmla="*/ 2506662 h 2506662"/>
              <a:gd name="connsiteX10" fmla="*/ 1210684 w 2487137"/>
              <a:gd name="connsiteY10" fmla="*/ 2353537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7137" h="2506662">
                <a:moveTo>
                  <a:pt x="643508" y="539308"/>
                </a:moveTo>
                <a:lnTo>
                  <a:pt x="902902" y="902214"/>
                </a:lnTo>
                <a:lnTo>
                  <a:pt x="257325" y="1353934"/>
                </a:lnTo>
                <a:lnTo>
                  <a:pt x="904433" y="1807186"/>
                </a:lnTo>
                <a:lnTo>
                  <a:pt x="646570" y="2170093"/>
                </a:lnTo>
                <a:lnTo>
                  <a:pt x="0" y="1718071"/>
                </a:lnTo>
                <a:lnTo>
                  <a:pt x="0" y="989526"/>
                </a:lnTo>
                <a:close/>
                <a:moveTo>
                  <a:pt x="2067268" y="0"/>
                </a:moveTo>
                <a:lnTo>
                  <a:pt x="2487137" y="153125"/>
                </a:lnTo>
                <a:lnTo>
                  <a:pt x="1630247" y="2506662"/>
                </a:lnTo>
                <a:lnTo>
                  <a:pt x="1210684" y="235353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F6993A-7F2C-3DA8-AC38-98EECFC131FD}"/>
              </a:ext>
            </a:extLst>
          </p:cNvPr>
          <p:cNvSpPr/>
          <p:nvPr/>
        </p:nvSpPr>
        <p:spPr>
          <a:xfrm>
            <a:off x="8473440" y="2964496"/>
            <a:ext cx="670560" cy="1223090"/>
          </a:xfrm>
          <a:custGeom>
            <a:avLst/>
            <a:gdLst>
              <a:gd name="connsiteX0" fmla="*/ 260925 w 894080"/>
              <a:gd name="connsiteY0" fmla="*/ 0 h 1630786"/>
              <a:gd name="connsiteX1" fmla="*/ 894080 w 894080"/>
              <a:gd name="connsiteY1" fmla="*/ 442975 h 1630786"/>
              <a:gd name="connsiteX2" fmla="*/ 894080 w 894080"/>
              <a:gd name="connsiteY2" fmla="*/ 1186002 h 1630786"/>
              <a:gd name="connsiteX3" fmla="*/ 257864 w 894080"/>
              <a:gd name="connsiteY3" fmla="*/ 1630786 h 1630786"/>
              <a:gd name="connsiteX4" fmla="*/ 0 w 894080"/>
              <a:gd name="connsiteY4" fmla="*/ 1267878 h 1630786"/>
              <a:gd name="connsiteX5" fmla="*/ 647109 w 894080"/>
              <a:gd name="connsiteY5" fmla="*/ 814627 h 1630786"/>
              <a:gd name="connsiteX6" fmla="*/ 1531 w 894080"/>
              <a:gd name="connsiteY6" fmla="*/ 362907 h 163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1630786">
                <a:moveTo>
                  <a:pt x="260925" y="0"/>
                </a:moveTo>
                <a:lnTo>
                  <a:pt x="894080" y="442975"/>
                </a:lnTo>
                <a:lnTo>
                  <a:pt x="894080" y="1186002"/>
                </a:lnTo>
                <a:lnTo>
                  <a:pt x="257864" y="1630786"/>
                </a:lnTo>
                <a:lnTo>
                  <a:pt x="0" y="1267878"/>
                </a:lnTo>
                <a:lnTo>
                  <a:pt x="647109" y="814627"/>
                </a:lnTo>
                <a:lnTo>
                  <a:pt x="1531" y="36290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33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9823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geme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409326"/>
            <a:ext cx="7886700" cy="32233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15617" y="4856892"/>
            <a:ext cx="1547622" cy="273844"/>
          </a:xfrm>
        </p:spPr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196926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4286251" y="285748"/>
            <a:ext cx="5143499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35129" y="552265"/>
            <a:ext cx="3679157" cy="4080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102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1194197"/>
            <a:ext cx="3680100" cy="34536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2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574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3" y="2067897"/>
            <a:ext cx="7196636" cy="1007707"/>
          </a:xfrm>
          <a:solidFill>
            <a:srgbClr val="FFEB00"/>
          </a:solidFill>
        </p:spPr>
        <p:txBody>
          <a:bodyPr anchor="ctr"/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629841" y="2067897"/>
            <a:ext cx="356896" cy="1007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90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611217" y="1404650"/>
            <a:ext cx="753278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0923" y="1644268"/>
            <a:ext cx="6663238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629841" y="1041926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4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AF5F86-7557-4EB3-B860-8DAC55C23C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99232" y="0"/>
            <a:ext cx="6744768" cy="5143500"/>
          </a:xfrm>
          <a:custGeom>
            <a:avLst/>
            <a:gdLst>
              <a:gd name="connsiteX0" fmla="*/ 7067804 w 8993024"/>
              <a:gd name="connsiteY0" fmla="*/ 2668882 h 6858000"/>
              <a:gd name="connsiteX1" fmla="*/ 6825995 w 8993024"/>
              <a:gd name="connsiteY1" fmla="*/ 3007187 h 6858000"/>
              <a:gd name="connsiteX2" fmla="*/ 7427808 w 8993024"/>
              <a:gd name="connsiteY2" fmla="*/ 3428285 h 6858000"/>
              <a:gd name="connsiteX3" fmla="*/ 6824567 w 8993024"/>
              <a:gd name="connsiteY3" fmla="*/ 3850809 h 6858000"/>
              <a:gd name="connsiteX4" fmla="*/ 7064950 w 8993024"/>
              <a:gd name="connsiteY4" fmla="*/ 4189115 h 6858000"/>
              <a:gd name="connsiteX5" fmla="*/ 8153237 w 8993024"/>
              <a:gd name="connsiteY5" fmla="*/ 3428285 h 6858000"/>
              <a:gd name="connsiteX6" fmla="*/ 13151 w 8993024"/>
              <a:gd name="connsiteY6" fmla="*/ 0 h 6858000"/>
              <a:gd name="connsiteX7" fmla="*/ 6458768 w 8993024"/>
              <a:gd name="connsiteY7" fmla="*/ 0 h 6858000"/>
              <a:gd name="connsiteX8" fmla="*/ 8993024 w 8993024"/>
              <a:gd name="connsiteY8" fmla="*/ 1773045 h 6858000"/>
              <a:gd name="connsiteX9" fmla="*/ 8993024 w 8993024"/>
              <a:gd name="connsiteY9" fmla="*/ 5071039 h 6858000"/>
              <a:gd name="connsiteX10" fmla="*/ 6436968 w 8993024"/>
              <a:gd name="connsiteY10" fmla="*/ 6858000 h 6858000"/>
              <a:gd name="connsiteX11" fmla="*/ 0 w 8993024"/>
              <a:gd name="connsiteY11" fmla="*/ 6858000 h 6858000"/>
              <a:gd name="connsiteX12" fmla="*/ 4113308 w 8993024"/>
              <a:gd name="connsiteY12" fmla="*/ 3976936 h 6858000"/>
              <a:gd name="connsiteX13" fmla="*/ 3939451 w 8993024"/>
              <a:gd name="connsiteY13" fmla="*/ 4454621 h 6858000"/>
              <a:gd name="connsiteX14" fmla="*/ 4330572 w 8993024"/>
              <a:gd name="connsiteY14" fmla="*/ 4597366 h 6858000"/>
              <a:gd name="connsiteX15" fmla="*/ 4708157 w 8993024"/>
              <a:gd name="connsiteY15" fmla="*/ 3560289 h 6858000"/>
              <a:gd name="connsiteX16" fmla="*/ 4904654 w 8993024"/>
              <a:gd name="connsiteY16" fmla="*/ 3422658 h 6858000"/>
              <a:gd name="connsiteX17" fmla="*/ 4787988 w 8993024"/>
              <a:gd name="connsiteY17" fmla="*/ 3341024 h 6858000"/>
              <a:gd name="connsiteX18" fmla="*/ 5129372 w 8993024"/>
              <a:gd name="connsiteY18" fmla="*/ 2403378 h 6858000"/>
              <a:gd name="connsiteX19" fmla="*/ 4737966 w 8993024"/>
              <a:gd name="connsiteY19" fmla="*/ 2260633 h 6858000"/>
              <a:gd name="connsiteX20" fmla="*/ 4434717 w 8993024"/>
              <a:gd name="connsiteY20" fmla="*/ 30938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93024" h="6858000">
                <a:moveTo>
                  <a:pt x="7067804" y="2668882"/>
                </a:moveTo>
                <a:lnTo>
                  <a:pt x="6825995" y="3007187"/>
                </a:lnTo>
                <a:lnTo>
                  <a:pt x="7427808" y="3428285"/>
                </a:lnTo>
                <a:lnTo>
                  <a:pt x="6824567" y="3850809"/>
                </a:lnTo>
                <a:lnTo>
                  <a:pt x="7064950" y="4189115"/>
                </a:lnTo>
                <a:lnTo>
                  <a:pt x="8153237" y="3428285"/>
                </a:lnTo>
                <a:close/>
                <a:moveTo>
                  <a:pt x="13151" y="0"/>
                </a:moveTo>
                <a:lnTo>
                  <a:pt x="6458768" y="0"/>
                </a:lnTo>
                <a:lnTo>
                  <a:pt x="8993024" y="1773045"/>
                </a:lnTo>
                <a:lnTo>
                  <a:pt x="8993024" y="5071039"/>
                </a:lnTo>
                <a:lnTo>
                  <a:pt x="6436968" y="6858000"/>
                </a:lnTo>
                <a:lnTo>
                  <a:pt x="0" y="6858000"/>
                </a:lnTo>
                <a:lnTo>
                  <a:pt x="4113308" y="3976936"/>
                </a:lnTo>
                <a:lnTo>
                  <a:pt x="3939451" y="4454621"/>
                </a:lnTo>
                <a:lnTo>
                  <a:pt x="4330572" y="4597366"/>
                </a:lnTo>
                <a:lnTo>
                  <a:pt x="4708157" y="3560289"/>
                </a:lnTo>
                <a:lnTo>
                  <a:pt x="4904654" y="3422658"/>
                </a:lnTo>
                <a:lnTo>
                  <a:pt x="4787988" y="3341024"/>
                </a:lnTo>
                <a:lnTo>
                  <a:pt x="5129372" y="2403378"/>
                </a:lnTo>
                <a:lnTo>
                  <a:pt x="4737966" y="2260633"/>
                </a:lnTo>
                <a:lnTo>
                  <a:pt x="4434717" y="30938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D4B86-8480-40A8-8A0F-71E1A4A7D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176199"/>
            <a:ext cx="2589300" cy="650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nl-B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89028-B8A9-432B-AEE4-522BF66154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4ABF9-A922-41DB-B40E-FBED7DDC28D8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DB72BE-4888-426D-ADA2-4D09ADA71B98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0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286" y="1"/>
            <a:ext cx="6011355" cy="51434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2328" y="548640"/>
            <a:ext cx="2281832" cy="4101942"/>
          </a:xfr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5396258" y="548640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90221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4E71-19A2-489E-A860-0F722BD39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32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B578C3A-70B1-4CC3-B6DF-285E946033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1" y="0"/>
            <a:ext cx="89916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BF960-82A5-4285-8E8D-3D38ABFF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2BFD9-E786-4CE8-B808-F14E6DDBF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44FAA-B041-4107-9B51-26A8D1A19D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Rechthoek 6">
            <a:extLst>
              <a:ext uri="{FF2B5EF4-FFF2-40B4-BE49-F238E27FC236}">
                <a16:creationId xmlns:a16="http://schemas.microsoft.com/office/drawing/2014/main" id="{18BD1D03-02DC-41F4-B683-DD75602FC23A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97A97DD-ACFA-4032-B2B4-DE6E6DE74F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 numCol="2" spcCol="720000"/>
          <a:lstStyle>
            <a:lvl1pPr marL="310500" indent="-310500">
              <a:spcBef>
                <a:spcPts val="1800"/>
              </a:spcBef>
              <a:buClr>
                <a:schemeClr val="accent4"/>
              </a:buClr>
              <a:buSzPct val="100000"/>
              <a:buFont typeface="+mj-lt"/>
              <a:buAutoNum type="arabicPeriod"/>
              <a:defRPr sz="2100" b="1">
                <a:latin typeface="+mj-lt"/>
              </a:defRPr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0DF5271-02F7-4C8C-AC86-45A1A87C4A62}"/>
              </a:ext>
            </a:extLst>
          </p:cNvPr>
          <p:cNvSpPr/>
          <p:nvPr userDrawn="1"/>
        </p:nvSpPr>
        <p:spPr>
          <a:xfrm>
            <a:off x="628650" y="1194199"/>
            <a:ext cx="7885510" cy="34563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222AB-A6A7-4BBD-AC26-A44C5027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B1B38-DEA4-4A55-809D-15E9FB606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0AB6F-A9C9-4374-960A-E309A5EF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A428AEB-76E8-4F1F-A696-CC90A0005457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1795806" y="1484051"/>
            <a:ext cx="6575196" cy="21600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B6F23DDE-9419-4249-A153-DC47F37D8CE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1755" y="1770754"/>
            <a:ext cx="7700491" cy="2792454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nl-B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1A74B6-DD02-4BC3-A81B-F28A17EBC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5806" y="2130635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388766CC-1C6B-4250-BC09-5F5E195A8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5806" y="30814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2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8441DAEC-D24A-4E24-A402-1CC4710808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95806" y="40048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6C7B9BF-9096-4141-900E-0C07FD04B63E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3667575" y="1854811"/>
            <a:ext cx="670917" cy="767648"/>
          </a:xfrm>
          <a:custGeom>
            <a:avLst/>
            <a:gdLst>
              <a:gd name="connsiteX0" fmla="*/ 162767 w 889104"/>
              <a:gd name="connsiteY0" fmla="*/ 0 h 1017292"/>
              <a:gd name="connsiteX1" fmla="*/ 889104 w 889104"/>
              <a:gd name="connsiteY1" fmla="*/ 508168 h 1017292"/>
              <a:gd name="connsiteX2" fmla="*/ 160857 w 889104"/>
              <a:gd name="connsiteY2" fmla="*/ 1017292 h 1017292"/>
              <a:gd name="connsiteX3" fmla="*/ 0 w 889104"/>
              <a:gd name="connsiteY3" fmla="*/ 790908 h 1017292"/>
              <a:gd name="connsiteX4" fmla="*/ 403670 w 889104"/>
              <a:gd name="connsiteY4" fmla="*/ 508168 h 1017292"/>
              <a:gd name="connsiteX5" fmla="*/ 956 w 889104"/>
              <a:gd name="connsiteY5" fmla="*/ 226383 h 101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104" h="1017292">
                <a:moveTo>
                  <a:pt x="162767" y="0"/>
                </a:moveTo>
                <a:lnTo>
                  <a:pt x="889104" y="508168"/>
                </a:lnTo>
                <a:lnTo>
                  <a:pt x="160857" y="1017292"/>
                </a:lnTo>
                <a:lnTo>
                  <a:pt x="0" y="790908"/>
                </a:lnTo>
                <a:lnTo>
                  <a:pt x="403670" y="508168"/>
                </a:lnTo>
                <a:lnTo>
                  <a:pt x="956" y="2263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B6A5EC07-BCB1-49B4-8C03-DA027A35A7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5806" y="1258949"/>
            <a:ext cx="391500" cy="184064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jaar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90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0987" y="1507043"/>
            <a:ext cx="3483173" cy="1879997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6774" y="787468"/>
            <a:ext cx="2893749" cy="3422201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6889" y="746935"/>
            <a:ext cx="5171469" cy="4396565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417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683ED076-46D5-42D9-91B0-E0C40ECCF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4592" y="1"/>
            <a:ext cx="9002328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92952" y="1920973"/>
            <a:ext cx="4323322" cy="1733450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2" y="943585"/>
            <a:ext cx="3150223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867392"/>
            <a:ext cx="3111591" cy="78319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842" y="2515954"/>
            <a:ext cx="3150223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5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92" y="0"/>
            <a:ext cx="8979408" cy="51435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050" y="943585"/>
            <a:ext cx="5066110" cy="29238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76" y="4199916"/>
            <a:ext cx="1953884" cy="491794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697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ref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F16B-3555-4DBB-1EE4-A3FEC2BEB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383F-6D40-CE24-B150-C46D0F8F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51C3F-D1F9-3AF0-E386-A2AB8DE458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2" y="448541"/>
            <a:ext cx="8088416" cy="42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F217-AF92-E8F1-9BAE-53CB66EABFC7}"/>
              </a:ext>
            </a:extLst>
          </p:cNvPr>
          <p:cNvSpPr txBox="1"/>
          <p:nvPr userDrawn="1"/>
        </p:nvSpPr>
        <p:spPr>
          <a:xfrm>
            <a:off x="2000250" y="3061625"/>
            <a:ext cx="6238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0"/>
              <a:t>Deze presentatie werd opgemaakt door Digitaal Vlaanderen.</a:t>
            </a:r>
          </a:p>
          <a:p>
            <a:r>
              <a:rPr lang="nl-NL" sz="1350"/>
              <a:t>Het is niet toegestaan om de inhoud van deze presentatie in welke vorm en/of op welke wijze dan ook te verspreiden, te publiceren of te hergebruiken zonder nadrukkelijke toestemming van de auteur.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3561-D5E3-BED0-D80B-3F242A7DB8AB}"/>
              </a:ext>
            </a:extLst>
          </p:cNvPr>
          <p:cNvSpPr/>
          <p:nvPr/>
        </p:nvSpPr>
        <p:spPr>
          <a:xfrm>
            <a:off x="0" y="2571750"/>
            <a:ext cx="1865353" cy="1879997"/>
          </a:xfrm>
          <a:custGeom>
            <a:avLst/>
            <a:gdLst>
              <a:gd name="connsiteX0" fmla="*/ 643508 w 2487137"/>
              <a:gd name="connsiteY0" fmla="*/ 539308 h 2506662"/>
              <a:gd name="connsiteX1" fmla="*/ 902902 w 2487137"/>
              <a:gd name="connsiteY1" fmla="*/ 902214 h 2506662"/>
              <a:gd name="connsiteX2" fmla="*/ 257325 w 2487137"/>
              <a:gd name="connsiteY2" fmla="*/ 1353934 h 2506662"/>
              <a:gd name="connsiteX3" fmla="*/ 904433 w 2487137"/>
              <a:gd name="connsiteY3" fmla="*/ 1807186 h 2506662"/>
              <a:gd name="connsiteX4" fmla="*/ 646570 w 2487137"/>
              <a:gd name="connsiteY4" fmla="*/ 2170093 h 2506662"/>
              <a:gd name="connsiteX5" fmla="*/ 0 w 2487137"/>
              <a:gd name="connsiteY5" fmla="*/ 1718071 h 2506662"/>
              <a:gd name="connsiteX6" fmla="*/ 0 w 2487137"/>
              <a:gd name="connsiteY6" fmla="*/ 989526 h 2506662"/>
              <a:gd name="connsiteX7" fmla="*/ 2067268 w 2487137"/>
              <a:gd name="connsiteY7" fmla="*/ 0 h 2506662"/>
              <a:gd name="connsiteX8" fmla="*/ 2487137 w 2487137"/>
              <a:gd name="connsiteY8" fmla="*/ 153125 h 2506662"/>
              <a:gd name="connsiteX9" fmla="*/ 1630247 w 2487137"/>
              <a:gd name="connsiteY9" fmla="*/ 2506662 h 2506662"/>
              <a:gd name="connsiteX10" fmla="*/ 1210684 w 2487137"/>
              <a:gd name="connsiteY10" fmla="*/ 2353537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7137" h="2506662">
                <a:moveTo>
                  <a:pt x="643508" y="539308"/>
                </a:moveTo>
                <a:lnTo>
                  <a:pt x="902902" y="902214"/>
                </a:lnTo>
                <a:lnTo>
                  <a:pt x="257325" y="1353934"/>
                </a:lnTo>
                <a:lnTo>
                  <a:pt x="904433" y="1807186"/>
                </a:lnTo>
                <a:lnTo>
                  <a:pt x="646570" y="2170093"/>
                </a:lnTo>
                <a:lnTo>
                  <a:pt x="0" y="1718071"/>
                </a:lnTo>
                <a:lnTo>
                  <a:pt x="0" y="989526"/>
                </a:lnTo>
                <a:close/>
                <a:moveTo>
                  <a:pt x="2067268" y="0"/>
                </a:moveTo>
                <a:lnTo>
                  <a:pt x="2487137" y="153125"/>
                </a:lnTo>
                <a:lnTo>
                  <a:pt x="1630247" y="2506662"/>
                </a:lnTo>
                <a:lnTo>
                  <a:pt x="1210684" y="235353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F6993A-7F2C-3DA8-AC38-98EECFC131FD}"/>
              </a:ext>
            </a:extLst>
          </p:cNvPr>
          <p:cNvSpPr/>
          <p:nvPr/>
        </p:nvSpPr>
        <p:spPr>
          <a:xfrm>
            <a:off x="8473440" y="2964496"/>
            <a:ext cx="670560" cy="1223090"/>
          </a:xfrm>
          <a:custGeom>
            <a:avLst/>
            <a:gdLst>
              <a:gd name="connsiteX0" fmla="*/ 260925 w 894080"/>
              <a:gd name="connsiteY0" fmla="*/ 0 h 1630786"/>
              <a:gd name="connsiteX1" fmla="*/ 894080 w 894080"/>
              <a:gd name="connsiteY1" fmla="*/ 442975 h 1630786"/>
              <a:gd name="connsiteX2" fmla="*/ 894080 w 894080"/>
              <a:gd name="connsiteY2" fmla="*/ 1186002 h 1630786"/>
              <a:gd name="connsiteX3" fmla="*/ 257864 w 894080"/>
              <a:gd name="connsiteY3" fmla="*/ 1630786 h 1630786"/>
              <a:gd name="connsiteX4" fmla="*/ 0 w 894080"/>
              <a:gd name="connsiteY4" fmla="*/ 1267878 h 1630786"/>
              <a:gd name="connsiteX5" fmla="*/ 647109 w 894080"/>
              <a:gd name="connsiteY5" fmla="*/ 814627 h 1630786"/>
              <a:gd name="connsiteX6" fmla="*/ 1531 w 894080"/>
              <a:gd name="connsiteY6" fmla="*/ 362907 h 163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1630786">
                <a:moveTo>
                  <a:pt x="260925" y="0"/>
                </a:moveTo>
                <a:lnTo>
                  <a:pt x="894080" y="442975"/>
                </a:lnTo>
                <a:lnTo>
                  <a:pt x="894080" y="1186002"/>
                </a:lnTo>
                <a:lnTo>
                  <a:pt x="257864" y="1630786"/>
                </a:lnTo>
                <a:lnTo>
                  <a:pt x="0" y="1267878"/>
                </a:lnTo>
                <a:lnTo>
                  <a:pt x="647109" y="814627"/>
                </a:lnTo>
                <a:lnTo>
                  <a:pt x="1531" y="36290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65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1"/>
            <a:ext cx="6178217" cy="51434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2640" y="178"/>
            <a:ext cx="4731360" cy="514332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943585"/>
            <a:ext cx="3942159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2" y="2515954"/>
            <a:ext cx="3942159" cy="109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8013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4731990"/>
            <a:ext cx="514400" cy="307777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0268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81135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15059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3813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1" cy="1021556"/>
          </a:xfrm>
          <a:prstGeom prst="rect">
            <a:avLst/>
          </a:prstGeom>
        </p:spPr>
        <p:txBody>
          <a:bodyPr anchor="t"/>
          <a:lstStyle>
            <a:lvl1pPr>
              <a:defRPr sz="3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3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63346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38600" cy="3943350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pPr lvl="0">
              <a:defRPr sz="1800"/>
            </a:pPr>
            <a:r>
              <a:rPr sz="2100"/>
              <a:t>Hoofdtekst - niveau één</a:t>
            </a:r>
          </a:p>
          <a:p>
            <a:pPr lvl="1">
              <a:defRPr sz="1800"/>
            </a:pPr>
            <a:r>
              <a:rPr sz="2100"/>
              <a:t>Hoofdtekst - niveau twee</a:t>
            </a:r>
          </a:p>
          <a:p>
            <a:pPr lvl="2">
              <a:defRPr sz="1800"/>
            </a:pPr>
            <a:r>
              <a:rPr sz="2100"/>
              <a:t>Hoofdtekst - niveau drie</a:t>
            </a:r>
          </a:p>
          <a:p>
            <a:pPr lvl="3">
              <a:defRPr sz="1800"/>
            </a:pPr>
            <a:r>
              <a:rPr sz="2100"/>
              <a:t>Hoofdtekst - niveau vier</a:t>
            </a:r>
          </a:p>
          <a:p>
            <a:pPr lvl="4">
              <a:defRPr sz="1800"/>
            </a:pPr>
            <a:r>
              <a:rPr sz="21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421510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8727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51556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35712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51840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999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0664863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29338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930652"/>
            <a:ext cx="5269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0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004"/>
            <a:ext cx="4572000" cy="274637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323573"/>
            <a:ext cx="7374778" cy="591132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053812"/>
            <a:ext cx="7374777" cy="274637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1516873"/>
            <a:ext cx="7374724" cy="2650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8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0C07-64E6-4D00-B2D7-3D0338A4E8AC}" type="datetime1">
              <a:rPr lang="fr-BE" smtClean="0"/>
              <a:t>15-01-26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4767263"/>
            <a:ext cx="514400" cy="307777"/>
          </a:xfrm>
        </p:spPr>
        <p:txBody>
          <a:bodyPr/>
          <a:lstStyle/>
          <a:p>
            <a:fld id="{44268F58-7931-46A9-8276-28F54B6737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02590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1_Leeg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ba70e22ce_0_4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533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83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rgbClr val="6D9EEB"/>
          </a:solidFill>
          <a:ln w="12700" cap="flat" cmpd="sng">
            <a:solidFill>
              <a:srgbClr val="6D9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5108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674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88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3BCF5-A822-4033-88D0-CE017647B4F5}" type="slidenum">
              <a:rPr kumimoji="0" lang="nl-BE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9303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4731990"/>
            <a:ext cx="514400" cy="307777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026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"/>
            <a:ext cx="9144002" cy="51435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10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81334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38600" cy="3943350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pPr lvl="0">
              <a:defRPr sz="1800"/>
            </a:pPr>
            <a:r>
              <a:rPr sz="2100"/>
              <a:t>Hoofdtekst - niveau één</a:t>
            </a:r>
          </a:p>
          <a:p>
            <a:pPr lvl="1">
              <a:defRPr sz="1800"/>
            </a:pPr>
            <a:r>
              <a:rPr sz="2100"/>
              <a:t>Hoofdtekst - niveau twee</a:t>
            </a:r>
          </a:p>
          <a:p>
            <a:pPr lvl="2">
              <a:defRPr sz="1800"/>
            </a:pPr>
            <a:r>
              <a:rPr sz="2100"/>
              <a:t>Hoofdtekst - niveau drie</a:t>
            </a:r>
          </a:p>
          <a:p>
            <a:pPr lvl="3">
              <a:defRPr sz="1800"/>
            </a:pPr>
            <a:r>
              <a:rPr sz="2100"/>
              <a:t>Hoofdtekst - niveau vier</a:t>
            </a:r>
          </a:p>
          <a:p>
            <a:pPr lvl="4">
              <a:defRPr sz="1800"/>
            </a:pPr>
            <a:r>
              <a:rPr sz="21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6201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872730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21621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825662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0816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930652"/>
            <a:ext cx="5269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0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004"/>
            <a:ext cx="4572000" cy="274637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323573"/>
            <a:ext cx="7374778" cy="591132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053812"/>
            <a:ext cx="7374777" cy="274637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1516873"/>
            <a:ext cx="7374724" cy="2650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80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804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29999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25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7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350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5587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9727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1189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100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8202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accent5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8120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617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70177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544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194197"/>
            <a:ext cx="7886700" cy="3438525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2031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C68D71-CCBC-4DD4-B206-E42106D07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68891C-828A-4DB5-B4B5-38076DFA3B2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9BA7C7A-819C-4BED-A6A2-346B3180C1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916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3377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568329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400899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57640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761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tx2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48324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55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68717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716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3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C68D71-CCBC-4DD4-B206-E42106D07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68891C-828A-4DB5-B4B5-38076DFA3B2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9BA7C7A-819C-4BED-A6A2-346B3180C1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90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524032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14138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45577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52465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25687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tx2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935529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0445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3609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3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8932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224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96167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8167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172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309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740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accent5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4240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4FA21D48-A6BA-4F6D-AABB-7D99643D5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8342" r="43477" b="33822"/>
          <a:stretch>
            <a:fillRect/>
          </a:stretch>
        </p:blipFill>
        <p:spPr>
          <a:xfrm>
            <a:off x="2394109" y="-10485"/>
            <a:ext cx="6749891" cy="5153985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75227"/>
            <a:ext cx="2589077" cy="651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334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1"/>
            <a:ext cx="6178217" cy="51434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2640" y="178"/>
            <a:ext cx="4731360" cy="514332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943585"/>
            <a:ext cx="3942159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2" y="2515954"/>
            <a:ext cx="3942159" cy="109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125165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911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5.sv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image" Target="../media/image25.sv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9.xml"/><Relationship Id="rId26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17" Type="http://schemas.openxmlformats.org/officeDocument/2006/relationships/slideLayout" Target="../slideLayouts/slideLayout138.xml"/><Relationship Id="rId25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24" Type="http://schemas.openxmlformats.org/officeDocument/2006/relationships/slideLayout" Target="../slideLayouts/slideLayout145.xml"/><Relationship Id="rId32" Type="http://schemas.openxmlformats.org/officeDocument/2006/relationships/theme" Target="../theme/theme9.xml"/><Relationship Id="rId5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36.xml"/><Relationship Id="rId23" Type="http://schemas.openxmlformats.org/officeDocument/2006/relationships/slideLayout" Target="../slideLayouts/slideLayout144.xml"/><Relationship Id="rId28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40.xml"/><Relationship Id="rId31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8.xml"/><Relationship Id="rId30" Type="http://schemas.openxmlformats.org/officeDocument/2006/relationships/slideLayout" Target="../slideLayouts/slideLayout1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2122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53" r:id="rId8"/>
    <p:sldLayoutId id="2147483726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27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5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486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3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702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2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918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0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09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58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59" r:id="rId14"/>
    <p:sldLayoutId id="2147483760" r:id="rId15"/>
    <p:sldLayoutId id="2147483761" r:id="rId16"/>
    <p:sldLayoutId id="2147483784" r:id="rId17"/>
    <p:sldLayoutId id="2147483785" r:id="rId18"/>
    <p:sldLayoutId id="2147483786" r:id="rId19"/>
  </p:sldLayoutIdLst>
  <p:transition spd="med"/>
  <p:hf hdr="0" ftr="0" dt="0"/>
  <p:txStyles>
    <p:titleStyle>
      <a:lvl1pPr>
        <a:defRPr sz="33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33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33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33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33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33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33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33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33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257175" indent="-257175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587828" indent="-244928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914400" indent="-22860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303020" indent="-274320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1645920" indent="-274320">
        <a:spcBef>
          <a:spcPts val="525"/>
        </a:spcBef>
        <a:buSzPct val="100000"/>
        <a:buFont typeface="Arial"/>
        <a:buChar char="»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19888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23317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26746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30175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3429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685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0287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17145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057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24003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685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6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4" r:id="rId8"/>
  </p:sldLayoutIdLst>
  <p:transition spd="med"/>
  <p:hf hdr="0" ftr="0" dt="0"/>
  <p:txStyles>
    <p:titleStyle>
      <a:lvl1pPr>
        <a:defRPr sz="33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33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33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33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33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33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33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33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33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257175" indent="-257175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587828" indent="-244928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914400" indent="-22860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303020" indent="-274320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1645920" indent="-274320">
        <a:spcBef>
          <a:spcPts val="525"/>
        </a:spcBef>
        <a:buSzPct val="100000"/>
        <a:buFont typeface="Arial"/>
        <a:buChar char="»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19888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23317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26746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30175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3429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685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0287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17145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057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24003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AE753531-74F9-46DB-8226-2C37E7D3FBBB}" type="datetime3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15.01.26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19EDAD88-78F8-43C4-9AF1-FA54ECAE1AE2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72EA197-7EA9-47D4-A571-0C33C8BFED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E5033-EAEA-FF45-BCF8-795059E125A0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78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E7B2537-7D3A-437D-82B8-DC2DDA076D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AE753531-74F9-46DB-8226-2C37E7D3FBBB}" type="datetime3">
              <a:rPr lang="nl-BE" smtClean="0"/>
              <a:pPr/>
              <a:t>15.01.26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EDAD88-78F8-43C4-9AF1-FA54ECAE1AE2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B8C69-F25E-494C-A21B-E10A8020476C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16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E7B2537-7D3A-437D-82B8-DC2DDA076D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AE753531-74F9-46DB-8226-2C37E7D3FBBB}" type="datetime3">
              <a:rPr lang="nl-BE" smtClean="0"/>
              <a:pPr/>
              <a:t>15.01.26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EDAD88-78F8-43C4-9AF1-FA54ECAE1AE2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B8C69-F25E-494C-A21B-E10A8020476C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964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AE753531-74F9-46DB-8226-2C37E7D3FBBB}" type="datetime3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15.01.26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19EDAD88-78F8-43C4-9AF1-FA54ECAE1AE2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72EA197-7EA9-47D4-A571-0C33C8BFED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E5033-EAEA-FF45-BCF8-795059E125A0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11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84786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  <p:sldLayoutId id="2147483832" r:id="rId21"/>
    <p:sldLayoutId id="2147483833" r:id="rId22"/>
    <p:sldLayoutId id="2147483834" r:id="rId23"/>
    <p:sldLayoutId id="2147483835" r:id="rId24"/>
    <p:sldLayoutId id="2147483836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27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5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486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3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702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2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918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0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357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  <p:sldLayoutId id="2147483862" r:id="rId25"/>
    <p:sldLayoutId id="2147483863" r:id="rId26"/>
    <p:sldLayoutId id="2147483864" r:id="rId27"/>
    <p:sldLayoutId id="2147483865" r:id="rId28"/>
    <p:sldLayoutId id="2147483866" r:id="rId29"/>
    <p:sldLayoutId id="2147483867" r:id="rId30"/>
    <p:sldLayoutId id="2147483868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27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5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486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3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702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2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918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0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70A56E74-8579-4187-901E-B16EC280C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34973"/>
          <a:stretch/>
        </p:blipFill>
        <p:spPr>
          <a:xfrm>
            <a:off x="0" y="-833384"/>
            <a:ext cx="9144000" cy="6830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8" name="Titel 17">
            <a:extLst>
              <a:ext uri="{FF2B5EF4-FFF2-40B4-BE49-F238E27FC236}">
                <a16:creationId xmlns:a16="http://schemas.microsoft.com/office/drawing/2014/main" id="{B8EC18BA-5A9A-49AA-96B5-B503754EFDB7}"/>
              </a:ext>
            </a:extLst>
          </p:cNvPr>
          <p:cNvSpPr txBox="1">
            <a:spLocks/>
          </p:cNvSpPr>
          <p:nvPr/>
        </p:nvSpPr>
        <p:spPr>
          <a:xfrm>
            <a:off x="2668167" y="1574220"/>
            <a:ext cx="4104456" cy="1836204"/>
          </a:xfrm>
          <a:prstGeom prst="rect">
            <a:avLst/>
          </a:prstGeom>
          <a:solidFill>
            <a:srgbClr val="1E64C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45720" rIns="34289" bIns="45720" anchor="b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algn="ctr" defTabSz="685800">
              <a:buClrTx/>
            </a:pPr>
            <a:r>
              <a:rPr lang="nl-BE" sz="4250" b="0" dirty="0">
                <a:solidFill>
                  <a:srgbClr val="FFFFFF"/>
                </a:solidFill>
                <a:latin typeface="FlandersArtSans-Bold"/>
              </a:rPr>
              <a:t>ICEG</a:t>
            </a:r>
          </a:p>
          <a:p>
            <a:pPr algn="ctr" defTabSz="685800">
              <a:buClrTx/>
            </a:pPr>
            <a:r>
              <a:rPr lang="en-US" sz="3450" b="0" dirty="0">
                <a:solidFill>
                  <a:srgbClr val="FFFFFF"/>
                </a:solidFill>
                <a:latin typeface="FlandersArtSans-Bold"/>
              </a:rPr>
              <a:t>REVIEW COMITE</a:t>
            </a:r>
          </a:p>
          <a:p>
            <a:pPr algn="ctr" defTabSz="685800">
              <a:buClrTx/>
            </a:pPr>
            <a:r>
              <a:rPr lang="en-US" sz="2550" b="0" dirty="0">
                <a:solidFill>
                  <a:srgbClr val="FFFFFF"/>
                </a:solidFill>
                <a:latin typeface="FlandersArtSans-Bold"/>
              </a:rPr>
              <a:t>02/10/2025</a:t>
            </a:r>
            <a:endParaRPr lang="en-US" sz="1050" b="0" dirty="0">
              <a:solidFill>
                <a:srgbClr val="FFFFFF"/>
              </a:solidFill>
            </a:endParaRPr>
          </a:p>
          <a:p>
            <a:pPr defTabSz="685800">
              <a:buClrTx/>
            </a:pPr>
            <a:endParaRPr lang="en-US" sz="1050" b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C7631-BFEA-5493-4D6B-5404D5DF9E22}"/>
              </a:ext>
            </a:extLst>
          </p:cNvPr>
          <p:cNvSpPr txBox="1"/>
          <p:nvPr/>
        </p:nvSpPr>
        <p:spPr>
          <a:xfrm>
            <a:off x="1403965" y="4021343"/>
            <a:ext cx="671935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highlight>
                  <a:srgbClr val="0000FF"/>
                </a:highlight>
                <a:latin typeface="Verdana"/>
                <a:ea typeface="Verdana"/>
                <a:cs typeface="Roboto"/>
              </a:rPr>
              <a:t>Location: Zaal 00.08 Seine @BOSA (WTC III, Simon </a:t>
            </a:r>
            <a:r>
              <a:rPr lang="en-US" sz="1200" err="1">
                <a:solidFill>
                  <a:schemeClr val="bg1"/>
                </a:solidFill>
                <a:highlight>
                  <a:srgbClr val="0000FF"/>
                </a:highlight>
                <a:latin typeface="Verdana"/>
                <a:ea typeface="Verdana"/>
                <a:cs typeface="Roboto"/>
              </a:rPr>
              <a:t>Bolivarlaan</a:t>
            </a:r>
            <a:r>
              <a:rPr lang="en-US" sz="1200" dirty="0">
                <a:solidFill>
                  <a:schemeClr val="bg1"/>
                </a:solidFill>
                <a:highlight>
                  <a:srgbClr val="0000FF"/>
                </a:highlight>
                <a:latin typeface="Verdana"/>
                <a:ea typeface="Verdana"/>
                <a:cs typeface="Roboto"/>
              </a:rPr>
              <a:t> 30 Brussel)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5143F6-A090-240E-186F-84F512306C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1AE88A-D57F-6478-9547-67BDB1A5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>
                <a:cs typeface="Flanders Art Sans"/>
              </a:rPr>
              <a:t>Collaboration agreement: Impact for ICEG Committee</a:t>
            </a:r>
            <a:endParaRPr lang="en-US" sz="2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885CF-00DE-D79A-81A7-8DF40D69D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2870" indent="0">
              <a:buNone/>
            </a:pPr>
            <a:r>
              <a:rPr lang="en-US" sz="2000"/>
              <a:t>For each interoperability initiative proposed by the ICEG review committee, the ICEG Committee will have to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sz="2000"/>
              <a:t>accept or reject the proposal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sz="2000"/>
              <a:t>free the budget for supporting the proposal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sz="2000"/>
              <a:t>indicate which party of the collaboration agreement can </a:t>
            </a:r>
            <a:endParaRPr lang="en-US"/>
          </a:p>
          <a:p>
            <a:pPr lvl="2">
              <a:buClr>
                <a:srgbClr val="000000"/>
              </a:buClr>
              <a:buSzPts val="1980"/>
              <a:buFont typeface="Wingdings"/>
              <a:buChar char="§"/>
            </a:pPr>
            <a:r>
              <a:rPr lang="en-US" sz="1800">
                <a:solidFill>
                  <a:srgbClr val="000000"/>
                </a:solidFill>
              </a:rPr>
              <a:t>contract an external party to support the proposal</a:t>
            </a:r>
          </a:p>
          <a:p>
            <a:pPr lvl="2">
              <a:buClr>
                <a:srgbClr val="000000"/>
              </a:buClr>
              <a:buSzPts val="1980"/>
              <a:buFont typeface="Wingdings"/>
              <a:buChar char="§"/>
            </a:pPr>
            <a:r>
              <a:rPr lang="en-US" sz="1800">
                <a:solidFill>
                  <a:srgbClr val="000000"/>
                </a:solidFill>
              </a:rPr>
              <a:t>send invoices to the other parties of the collaboration agreement to split the costs according to the cost allocation keys defined in the collaboration agreement</a:t>
            </a:r>
          </a:p>
          <a:p>
            <a:pPr lvl="1">
              <a:buFont typeface="Courier New"/>
              <a:buChar char="o"/>
            </a:pPr>
            <a:r>
              <a:rPr lang="en-US" sz="2000"/>
              <a:t>ratify the result in case of a new data standard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9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DF08A7-F274-2458-A9A2-E19BF00F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501E7-CF60-89B0-AA97-21681B9F1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 err="1">
                <a:solidFill>
                  <a:schemeClr val="bg1"/>
                </a:solidFill>
                <a:cs typeface="Helvetica"/>
              </a:rPr>
              <a:t>Roadmap</a:t>
            </a:r>
            <a:r>
              <a:rPr lang="nl-BE" sz="3200">
                <a:solidFill>
                  <a:schemeClr val="bg1"/>
                </a:solidFill>
                <a:cs typeface="Helvetica"/>
              </a:rPr>
              <a:t>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Belgif</a:t>
            </a:r>
            <a:r>
              <a:rPr lang="nl-BE" sz="3200">
                <a:solidFill>
                  <a:schemeClr val="bg1"/>
                </a:solidFill>
                <a:cs typeface="Helvetica"/>
              </a:rPr>
              <a:t> website</a:t>
            </a:r>
            <a:br>
              <a:rPr lang="nl-BE" sz="3200">
                <a:solidFill>
                  <a:schemeClr val="bg1"/>
                </a:solidFill>
                <a:cs typeface="Helvetica"/>
              </a:rPr>
            </a:br>
            <a:r>
              <a:rPr lang="nl-BE" sz="1200" b="0">
                <a:solidFill>
                  <a:schemeClr val="bg1"/>
                </a:solidFill>
                <a:latin typeface="FlandersArtSans-Regular"/>
              </a:rPr>
              <a:t>Eveline </a:t>
            </a:r>
            <a:r>
              <a:rPr lang="nl-BE" sz="1200" b="0" err="1">
                <a:solidFill>
                  <a:schemeClr val="bg1"/>
                </a:solidFill>
                <a:latin typeface="FlandersArtSans-Regular"/>
              </a:rPr>
              <a:t>Vlassenroot</a:t>
            </a:r>
            <a:r>
              <a:rPr lang="nl-BE" sz="1200" b="0">
                <a:solidFill>
                  <a:schemeClr val="bg1"/>
                </a:solidFill>
                <a:latin typeface="FlandersArtSans-Regular"/>
              </a:rPr>
              <a:t> &amp; Bert Van Nuffelen</a:t>
            </a:r>
          </a:p>
          <a:p>
            <a:endParaRPr lang="nl-BE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93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AE187-E412-2A37-82A0-7A0FD62C0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B0FFA-E735-D343-445D-888FC76137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E7C78-E41D-7846-06E7-BC9DF97F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Belgif</a:t>
            </a:r>
            <a:r>
              <a:rPr lang="en-US"/>
              <a:t> website 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744CEE-623C-355A-57BB-BF289D1C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13" r="-49" b="25539"/>
          <a:stretch/>
        </p:blipFill>
        <p:spPr>
          <a:xfrm>
            <a:off x="350756" y="1383943"/>
            <a:ext cx="8527507" cy="30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496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CB684-140B-D3C7-35A9-059A0566C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1BFC6-416D-A925-CC45-A2972580EF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FAB59-CFF4-F260-A5ED-CDB25439D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for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07E7-8B61-4F94-BBFB-AD57DDED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12141"/>
            <a:ext cx="8064000" cy="2978259"/>
          </a:xfrm>
        </p:spPr>
        <p:txBody>
          <a:bodyPr/>
          <a:lstStyle/>
          <a:p>
            <a:pPr marL="560070" indent="-457200">
              <a:buAutoNum type="arabicParenR"/>
            </a:pPr>
            <a:r>
              <a:rPr lang="en-US">
                <a:solidFill>
                  <a:srgbClr val="000000"/>
                </a:solidFill>
              </a:rPr>
              <a:t>Questions from stakeholders </a:t>
            </a:r>
            <a:endParaRPr lang="en-US"/>
          </a:p>
          <a:p>
            <a:pPr marL="1017270" lvl="1">
              <a:buSzPts val="1980"/>
              <a:buFont typeface="Courier New"/>
              <a:buChar char="o"/>
            </a:pPr>
            <a:r>
              <a:rPr lang="en-US" sz="1800">
                <a:solidFill>
                  <a:schemeClr val="tx1"/>
                </a:solidFill>
              </a:rPr>
              <a:t>Use case IMKL: User experience to find ICEG standards</a:t>
            </a:r>
          </a:p>
          <a:p>
            <a:pPr marL="560070" indent="-457200">
              <a:buAutoNum type="arabicParenR"/>
            </a:pPr>
            <a:r>
              <a:rPr lang="en-US"/>
              <a:t>Translation exercise </a:t>
            </a:r>
          </a:p>
          <a:p>
            <a:pPr marL="1017270" lvl="1" indent="-457200">
              <a:buSzPts val="1980"/>
              <a:buFont typeface="Courier New"/>
              <a:buChar char="o"/>
            </a:pPr>
            <a:r>
              <a:rPr lang="en-US" sz="1800">
                <a:solidFill>
                  <a:srgbClr val="000000"/>
                </a:solidFill>
              </a:rPr>
              <a:t>Included in the ICEG agreement 2025</a:t>
            </a:r>
          </a:p>
          <a:p>
            <a:pPr marL="560070" indent="-457200">
              <a:buAutoNum type="arabicParenR"/>
            </a:pPr>
            <a:r>
              <a:rPr lang="en-US"/>
              <a:t>Interoperable Europe Act</a:t>
            </a:r>
          </a:p>
          <a:p>
            <a:pPr marL="1017270" lvl="1" indent="-457200">
              <a:buSzPts val="1980"/>
              <a:buFont typeface="Courier New"/>
              <a:buChar char="o"/>
            </a:pPr>
            <a:r>
              <a:rPr lang="en-US" sz="1600">
                <a:solidFill>
                  <a:srgbClr val="000000"/>
                </a:solidFill>
              </a:rPr>
              <a:t>Publication interoperability solutions</a:t>
            </a:r>
            <a:r>
              <a:rPr lang="en-US">
                <a:solidFill>
                  <a:srgbClr val="000000"/>
                </a:solidFill>
              </a:rPr>
              <a:t> </a:t>
            </a:r>
          </a:p>
          <a:p>
            <a:pPr marL="10287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8335565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A28-DED8-4170-BAEA-B6F7E8E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User </a:t>
            </a:r>
            <a:r>
              <a:rPr lang="nl-BE" err="1"/>
              <a:t>experience</a:t>
            </a:r>
            <a:r>
              <a:rPr lang="nl-BE"/>
              <a:t> </a:t>
            </a:r>
            <a:r>
              <a:rPr lang="nl-BE" sz="2000"/>
              <a:t>(</a:t>
            </a:r>
            <a:r>
              <a:rPr lang="nl-BE" sz="2000" err="1"/>
              <a:t>use</a:t>
            </a:r>
            <a:r>
              <a:rPr lang="nl-BE" sz="2000"/>
              <a:t> case IMKL)</a:t>
            </a:r>
            <a:endParaRPr lang="nl-BE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345F9-7AA7-D59D-29D9-98868E80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47" y="1099200"/>
            <a:ext cx="2304102" cy="889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B25DC4-2FAB-ADFD-3CD5-2A66F365B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7" y="3250664"/>
            <a:ext cx="1694264" cy="1404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8ABF8-1874-4FD5-7E4B-FA94A62E8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474" y="3250664"/>
            <a:ext cx="1565533" cy="1411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229CE6-61EA-2CF2-6137-ADE9C0A66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421" y="3250664"/>
            <a:ext cx="1354717" cy="1473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0891FF-A7D1-1E20-47D0-C1E8649BA5EB}"/>
              </a:ext>
            </a:extLst>
          </p:cNvPr>
          <p:cNvSpPr txBox="1"/>
          <p:nvPr/>
        </p:nvSpPr>
        <p:spPr>
          <a:xfrm>
            <a:off x="3375141" y="2130408"/>
            <a:ext cx="1953274" cy="369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Backend (GitHub)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606DE-6EA2-B93C-4151-70CB46CB4E1A}"/>
              </a:ext>
            </a:extLst>
          </p:cNvPr>
          <p:cNvSpPr txBox="1"/>
          <p:nvPr/>
        </p:nvSpPr>
        <p:spPr>
          <a:xfrm>
            <a:off x="1226907" y="2704900"/>
            <a:ext cx="1694264" cy="461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Online </a:t>
            </a:r>
            <a:r>
              <a:rPr kumimoji="0" lang="nl-BE" sz="12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Specification</a:t>
            </a:r>
            <a:r>
              <a:rPr kumimoji="0" lang="nl-BE" sz="1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(</a:t>
            </a:r>
            <a:r>
              <a:rPr kumimoji="0" lang="nl-BE" sz="1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semantic</a:t>
            </a:r>
            <a:r>
              <a:rPr kumimoji="0" lang="nl-B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model)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3DAE98-FB5E-DFA4-0C42-22D962587336}"/>
              </a:ext>
            </a:extLst>
          </p:cNvPr>
          <p:cNvSpPr txBox="1"/>
          <p:nvPr/>
        </p:nvSpPr>
        <p:spPr>
          <a:xfrm>
            <a:off x="4395108" y="2739788"/>
            <a:ext cx="1629899" cy="4308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Codelists</a:t>
            </a:r>
            <a:endParaRPr kumimoji="0" lang="nl-BE" sz="11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(</a:t>
            </a:r>
            <a:r>
              <a:rPr kumimoji="0" lang="nl-BE" sz="11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implementation</a:t>
            </a: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model)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32231-0B75-BCF4-9414-99083F401801}"/>
              </a:ext>
            </a:extLst>
          </p:cNvPr>
          <p:cNvSpPr txBox="1"/>
          <p:nvPr/>
        </p:nvSpPr>
        <p:spPr>
          <a:xfrm>
            <a:off x="6222831" y="2720288"/>
            <a:ext cx="1629899" cy="4308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XSD-</a:t>
            </a:r>
            <a:r>
              <a:rPr kumimoji="0" lang="nl-BE" sz="11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scheme</a:t>
            </a:r>
            <a:endParaRPr kumimoji="0" lang="nl-BE" sz="11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(</a:t>
            </a:r>
            <a:r>
              <a:rPr kumimoji="0" lang="nl-BE" sz="11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implementation</a:t>
            </a: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model)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A5029D-67B9-6302-35FF-D65C59610E6F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921171" y="2315073"/>
            <a:ext cx="447329" cy="620659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526EC-A348-A083-64BC-CBF5FA24F827}"/>
              </a:ext>
            </a:extLst>
          </p:cNvPr>
          <p:cNvCxnSpPr>
            <a:stCxn id="13" idx="3"/>
          </p:cNvCxnSpPr>
          <p:nvPr/>
        </p:nvCxnSpPr>
        <p:spPr>
          <a:xfrm>
            <a:off x="5328415" y="2315073"/>
            <a:ext cx="263309" cy="405215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856AE8-FE83-B12A-8017-BD9ED8AEB96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335056" y="2319350"/>
            <a:ext cx="1702725" cy="40093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83E61-979A-0EE0-3DDC-69B985D067C2}"/>
              </a:ext>
            </a:extLst>
          </p:cNvPr>
          <p:cNvSpPr txBox="1"/>
          <p:nvPr/>
        </p:nvSpPr>
        <p:spPr>
          <a:xfrm>
            <a:off x="6429526" y="2176043"/>
            <a:ext cx="8521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3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UI’s</a:t>
            </a:r>
            <a:endParaRPr kumimoji="0" lang="nl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640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DD04F-99C4-3207-CFC1-5E7D19E3A9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D09137-AEB5-3176-5C2A-0DB8330D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88251-F6E2-4DF1-A0FA-9EA69D5AE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2870" indent="0">
              <a:buNone/>
            </a:pPr>
            <a:r>
              <a:rPr lang="en-US" err="1"/>
              <a:t>Belgif</a:t>
            </a:r>
            <a:r>
              <a:rPr lang="en-US"/>
              <a:t> as a landing page for</a:t>
            </a:r>
          </a:p>
          <a:p>
            <a:pPr marL="560070" indent="-457200">
              <a:buFont typeface="Calibri"/>
              <a:buChar char="-"/>
            </a:pPr>
            <a:r>
              <a:rPr lang="en-US" err="1"/>
              <a:t>Communciation</a:t>
            </a:r>
            <a:r>
              <a:rPr lang="en-US"/>
              <a:t> about ICEG </a:t>
            </a:r>
            <a:r>
              <a:rPr lang="en-US" err="1"/>
              <a:t>acitivities</a:t>
            </a:r>
            <a:endParaRPr lang="en-US"/>
          </a:p>
          <a:p>
            <a:pPr marL="560070" indent="-457200">
              <a:buFont typeface="Calibri"/>
              <a:buChar char="-"/>
            </a:pPr>
            <a:r>
              <a:rPr lang="en-US"/>
              <a:t>Documentation of the ICEG Review meetings</a:t>
            </a:r>
          </a:p>
          <a:p>
            <a:pPr marL="560070" indent="-457200">
              <a:buFont typeface="Calibri"/>
              <a:buChar char="-"/>
            </a:pPr>
            <a:r>
              <a:rPr lang="en-US"/>
              <a:t>Discovering the ICEG standards</a:t>
            </a:r>
          </a:p>
          <a:p>
            <a:pPr marL="560070" indent="-457200">
              <a:buFont typeface="Calibri"/>
              <a:buChar char="-"/>
            </a:pPr>
            <a:r>
              <a:rPr lang="en-US"/>
              <a:t>Discovering Interoperable Europe Solutions</a:t>
            </a:r>
          </a:p>
          <a:p>
            <a:pPr marL="560070" indent="-457200">
              <a:buFont typeface="Calibri"/>
              <a:buChar char="-"/>
            </a:pPr>
            <a:r>
              <a:rPr lang="en-US"/>
              <a:t>...</a:t>
            </a:r>
          </a:p>
          <a:p>
            <a:pPr marL="102870" indent="0">
              <a:buNone/>
            </a:pPr>
            <a:endParaRPr lang="en-US"/>
          </a:p>
          <a:p>
            <a:pPr marL="102870" indent="0">
              <a:buNone/>
            </a:pPr>
            <a:r>
              <a:rPr lang="en-US"/>
              <a:t>Other ideas?</a:t>
            </a:r>
          </a:p>
          <a:p>
            <a:pPr>
              <a:buFont typeface="Calibri"/>
              <a:buChar char="-"/>
            </a:pPr>
            <a:endParaRPr lang="en-US"/>
          </a:p>
          <a:p>
            <a:pPr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13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FC4759-F74B-34DB-6D5F-9A68036B0A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644E2E-4C1C-9E15-5052-6324ADDF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Roadmap: first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CF5C7-B353-8AF1-0333-6AEFCEAE3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60070" indent="-457200">
              <a:buAutoNum type="arabicParenR"/>
            </a:pPr>
            <a:r>
              <a:rPr lang="nl-BE" err="1">
                <a:ea typeface="Calibri"/>
                <a:cs typeface="Calibri"/>
              </a:rPr>
              <a:t>Publication</a:t>
            </a:r>
            <a:r>
              <a:rPr lang="nl-BE">
                <a:ea typeface="Calibri"/>
                <a:cs typeface="Calibri"/>
              </a:rPr>
              <a:t> flow: </a:t>
            </a:r>
            <a:endParaRPr lang="nl-NL">
              <a:ea typeface="Calibri"/>
              <a:cs typeface="Calibri"/>
            </a:endParaRPr>
          </a:p>
          <a:p>
            <a:pPr marL="1017270" lvl="1">
              <a:buSzPts val="1980"/>
              <a:buFont typeface="Courier New"/>
              <a:buChar char="o"/>
            </a:pPr>
            <a:r>
              <a:rPr lang="nl-BE">
                <a:solidFill>
                  <a:srgbClr val="000000"/>
                </a:solidFill>
                <a:ea typeface="Calibri"/>
                <a:cs typeface="Calibri"/>
              </a:rPr>
              <a:t>Test running 2 </a:t>
            </a:r>
            <a:r>
              <a:rPr lang="nl-BE" err="1">
                <a:solidFill>
                  <a:srgbClr val="000000"/>
                </a:solidFill>
                <a:ea typeface="Calibri"/>
                <a:cs typeface="Calibri"/>
              </a:rPr>
              <a:t>dockers</a:t>
            </a:r>
            <a:r>
              <a:rPr lang="nl-BE">
                <a:solidFill>
                  <a:srgbClr val="000000"/>
                </a:solidFill>
                <a:ea typeface="Calibri"/>
                <a:cs typeface="Calibri"/>
              </a:rPr>
              <a:t> (Bart H &amp; Bert VN)</a:t>
            </a:r>
            <a:endParaRPr lang="nl-BE" err="1">
              <a:solidFill>
                <a:srgbClr val="000000"/>
              </a:solidFill>
              <a:ea typeface="Calibri"/>
              <a:cs typeface="Calibri"/>
            </a:endParaRPr>
          </a:p>
          <a:p>
            <a:pPr>
              <a:buAutoNum type="arabicParenR"/>
            </a:pPr>
            <a:r>
              <a:rPr lang="nl-BE">
                <a:ea typeface="Calibri"/>
                <a:cs typeface="Calibri"/>
              </a:rPr>
              <a:t>User </a:t>
            </a:r>
            <a:r>
              <a:rPr lang="nl-BE" err="1">
                <a:ea typeface="Calibri"/>
                <a:cs typeface="Calibri"/>
              </a:rPr>
              <a:t>Experience</a:t>
            </a:r>
          </a:p>
          <a:p>
            <a:pPr lvl="1">
              <a:buSzPts val="1980"/>
              <a:buFont typeface="Courier New"/>
              <a:buChar char="o"/>
            </a:pPr>
            <a:r>
              <a:rPr lang="nl-BE" err="1">
                <a:solidFill>
                  <a:srgbClr val="000000"/>
                </a:solidFill>
                <a:ea typeface="Calibri"/>
                <a:cs typeface="Calibri"/>
              </a:rPr>
              <a:t>Improve</a:t>
            </a:r>
            <a:r>
              <a:rPr lang="nl-BE">
                <a:solidFill>
                  <a:srgbClr val="000000"/>
                </a:solidFill>
                <a:ea typeface="Calibri"/>
                <a:cs typeface="Calibri"/>
              </a:rPr>
              <a:t> portal </a:t>
            </a:r>
            <a:r>
              <a:rPr lang="nl-BE" err="1">
                <a:solidFill>
                  <a:srgbClr val="000000"/>
                </a:solidFill>
                <a:ea typeface="Calibri"/>
                <a:cs typeface="Calibri"/>
              </a:rPr>
              <a:t>Belgif</a:t>
            </a:r>
            <a:r>
              <a:rPr lang="nl-BE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nl-BE" err="1">
                <a:solidFill>
                  <a:srgbClr val="000000"/>
                </a:solidFill>
                <a:ea typeface="Calibri"/>
                <a:cs typeface="Calibri"/>
              </a:rPr>
              <a:t>to</a:t>
            </a:r>
            <a:r>
              <a:rPr lang="nl-BE">
                <a:solidFill>
                  <a:srgbClr val="000000"/>
                </a:solidFill>
                <a:ea typeface="Calibri"/>
                <a:cs typeface="Calibri"/>
              </a:rPr>
              <a:t> make </a:t>
            </a:r>
            <a:r>
              <a:rPr lang="nl-BE" err="1">
                <a:solidFill>
                  <a:srgbClr val="000000"/>
                </a:solidFill>
                <a:ea typeface="Calibri"/>
                <a:cs typeface="Calibri"/>
              </a:rPr>
              <a:t>interoperability</a:t>
            </a:r>
            <a:r>
              <a:rPr lang="nl-BE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nl-BE" err="1">
                <a:solidFill>
                  <a:srgbClr val="000000"/>
                </a:solidFill>
                <a:ea typeface="Calibri"/>
                <a:cs typeface="Calibri"/>
              </a:rPr>
              <a:t>solutions</a:t>
            </a:r>
            <a:r>
              <a:rPr lang="nl-BE">
                <a:solidFill>
                  <a:srgbClr val="000000"/>
                </a:solidFill>
                <a:ea typeface="Calibri"/>
                <a:cs typeface="Calibri"/>
              </a:rPr>
              <a:t> (eg. ICEG Data Standards) </a:t>
            </a:r>
            <a:r>
              <a:rPr lang="nl-BE" err="1">
                <a:solidFill>
                  <a:srgbClr val="000000"/>
                </a:solidFill>
                <a:ea typeface="Calibri"/>
                <a:cs typeface="Calibri"/>
              </a:rPr>
              <a:t>findable</a:t>
            </a:r>
            <a:endParaRPr lang="nl-BE">
              <a:solidFill>
                <a:srgbClr val="000000"/>
              </a:solidFill>
              <a:ea typeface="Calibri"/>
              <a:cs typeface="Calibri"/>
            </a:endParaRPr>
          </a:p>
          <a:p>
            <a:pPr>
              <a:buAutoNum type="arabicParenR"/>
            </a:pPr>
            <a:r>
              <a:rPr lang="nl-BE">
                <a:ea typeface="Calibri"/>
                <a:cs typeface="Calibri"/>
              </a:rPr>
              <a:t>Set up content workflow</a:t>
            </a:r>
          </a:p>
          <a:p>
            <a:pPr marL="102870" indent="0">
              <a:buNone/>
            </a:pPr>
            <a:endParaRPr lang="nl-BE">
              <a:ea typeface="Calibri"/>
              <a:cs typeface="Calibri"/>
            </a:endParaRPr>
          </a:p>
          <a:p>
            <a:pPr marL="560070" indent="-457200">
              <a:buAutoNum type="arabicParenR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0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41049-3490-AB7A-CAFE-C53C6E54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20CE-5899-0476-0FC1-D97EE6C0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>
                <a:solidFill>
                  <a:schemeClr val="bg1"/>
                </a:solidFill>
                <a:cs typeface="Helvetica"/>
              </a:rPr>
              <a:t>Status ICEG agreement</a:t>
            </a:r>
            <a:br>
              <a:rPr lang="nl-BE" sz="3200">
                <a:solidFill>
                  <a:schemeClr val="bg1"/>
                </a:solidFill>
                <a:cs typeface="Helvetica"/>
              </a:rPr>
            </a:br>
            <a:r>
              <a:rPr lang="nl-BE" sz="1200" b="0">
                <a:solidFill>
                  <a:schemeClr val="bg1"/>
                </a:solidFill>
                <a:latin typeface="FlandersArtSans-Regular"/>
                <a:cs typeface="Helvetica"/>
              </a:rPr>
              <a:t>Marc </a:t>
            </a:r>
            <a:r>
              <a:rPr lang="nl-BE" sz="1200" b="0" err="1">
                <a:solidFill>
                  <a:schemeClr val="bg1"/>
                </a:solidFill>
                <a:latin typeface="FlandersArtSans-Regular"/>
                <a:cs typeface="Helvetica"/>
              </a:rPr>
              <a:t>Bruyland</a:t>
            </a:r>
          </a:p>
          <a:p>
            <a:endParaRPr lang="nl-BE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424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7CFFB-F7FD-E9FE-5D8E-B123540A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1801-558B-CAD3-A3DD-F76585E9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>
                <a:solidFill>
                  <a:schemeClr val="bg1"/>
                </a:solidFill>
                <a:cs typeface="Helvetica"/>
              </a:rPr>
              <a:t>Code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Régional</a:t>
            </a:r>
            <a:r>
              <a:rPr lang="nl-BE" sz="3200">
                <a:solidFill>
                  <a:schemeClr val="bg1"/>
                </a:solidFill>
                <a:cs typeface="Helvetica"/>
              </a:rPr>
              <a:t> de la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Donnée</a:t>
            </a:r>
            <a:br>
              <a:rPr lang="nl-BE" sz="3200">
                <a:solidFill>
                  <a:schemeClr val="bg1"/>
                </a:solidFill>
                <a:cs typeface="Helvetica"/>
              </a:rPr>
            </a:br>
            <a:r>
              <a:rPr lang="nl-BE" sz="1200" b="0">
                <a:solidFill>
                  <a:schemeClr val="bg1"/>
                </a:solidFill>
                <a:latin typeface="FlandersArtSans-Regular"/>
                <a:cs typeface="Helvetica"/>
              </a:rPr>
              <a:t>Eric </a:t>
            </a:r>
            <a:r>
              <a:rPr lang="nl-BE" sz="1200" b="0" err="1">
                <a:solidFill>
                  <a:schemeClr val="bg1"/>
                </a:solidFill>
                <a:latin typeface="FlandersArtSans-Regular"/>
                <a:cs typeface="Helvetica"/>
              </a:rPr>
              <a:t>Auquiere</a:t>
            </a:r>
          </a:p>
          <a:p>
            <a:endParaRPr lang="nl-BE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33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A2CFBF-3083-F6BA-58D1-2DAA8381B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EE24-6337-C97C-8D41-B307140A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 dirty="0">
                <a:solidFill>
                  <a:schemeClr val="bg1"/>
                </a:solidFill>
                <a:cs typeface="Helvetica"/>
              </a:rPr>
              <a:t>Draft agenda items </a:t>
            </a:r>
            <a:r>
              <a:rPr lang="nl-BE" sz="3200" dirty="0" err="1">
                <a:solidFill>
                  <a:schemeClr val="bg1"/>
                </a:solidFill>
                <a:cs typeface="Helvetica"/>
              </a:rPr>
              <a:t>for</a:t>
            </a:r>
            <a:r>
              <a:rPr lang="nl-BE" sz="3200" dirty="0">
                <a:solidFill>
                  <a:schemeClr val="bg1"/>
                </a:solidFill>
                <a:cs typeface="Helvetica"/>
              </a:rPr>
              <a:t> ICEG Management Comité (16/10/2025)</a:t>
            </a:r>
            <a:br>
              <a:rPr lang="nl-BE" sz="3200" dirty="0">
                <a:cs typeface="Helvetica"/>
              </a:rPr>
            </a:br>
            <a:r>
              <a:rPr lang="nl-BE" sz="1200" b="0" dirty="0">
                <a:solidFill>
                  <a:schemeClr val="bg1"/>
                </a:solidFill>
                <a:latin typeface="FlandersArtSans-Regular"/>
                <a:cs typeface="Helvetica"/>
              </a:rPr>
              <a:t>Review </a:t>
            </a:r>
            <a:r>
              <a:rPr lang="nl-BE" sz="1200" b="0" dirty="0" err="1">
                <a:solidFill>
                  <a:schemeClr val="bg1"/>
                </a:solidFill>
                <a:latin typeface="FlandersArtSans-Regular"/>
                <a:cs typeface="Helvetica"/>
              </a:rPr>
              <a:t>Comite</a:t>
            </a:r>
            <a:endParaRPr lang="nl-BE" sz="1200" b="0" dirty="0">
              <a:solidFill>
                <a:schemeClr val="bg1"/>
              </a:solidFill>
              <a:latin typeface="FlandersArtSans-Regular"/>
              <a:cs typeface="Helvetica"/>
            </a:endParaRPr>
          </a:p>
          <a:p>
            <a:endParaRPr lang="nl-BE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533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46" y="2031690"/>
            <a:ext cx="6172200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>
                <a:solidFill>
                  <a:schemeClr val="bg1"/>
                </a:solidFill>
              </a:rPr>
              <a:t>Welcome &amp; agenda of the meeting</a:t>
            </a:r>
          </a:p>
        </p:txBody>
      </p:sp>
    </p:spTree>
    <p:extLst>
      <p:ext uri="{BB962C8B-B14F-4D97-AF65-F5344CB8AC3E}">
        <p14:creationId xmlns:p14="http://schemas.microsoft.com/office/powerpoint/2010/main" val="60577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8230C-D47C-75DE-58D8-1E1E4CB924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A40AF-8BE4-0ACE-1933-E26B3994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for ICEG Management Meeting 16/10/2025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D818D-1F8D-BAD2-B8BE-0C636BF98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Calibri,Sans-Serif"/>
              <a:buChar char="-"/>
            </a:pPr>
            <a:endParaRPr lang="en-US"/>
          </a:p>
          <a:p>
            <a:pPr>
              <a:buFont typeface="Calibri,Sans-Serif"/>
              <a:buChar char="-"/>
            </a:pPr>
            <a:r>
              <a:rPr lang="en-US" dirty="0"/>
              <a:t>Status of the ICEG Collaboration Agreement</a:t>
            </a:r>
          </a:p>
          <a:p>
            <a:pPr>
              <a:buFont typeface="Calibri,Sans-Serif"/>
              <a:buChar char="-"/>
            </a:pPr>
            <a:endParaRPr lang="en-US"/>
          </a:p>
          <a:p>
            <a:pPr marL="102870" indent="0">
              <a:buNone/>
            </a:pPr>
            <a:endParaRPr lang="en-US"/>
          </a:p>
          <a:p>
            <a:pPr marL="102870" indent="0">
              <a:buNone/>
            </a:pPr>
            <a:r>
              <a:rPr lang="en-US" dirty="0"/>
              <a:t>Who will present these topics?</a:t>
            </a:r>
          </a:p>
        </p:txBody>
      </p:sp>
    </p:spTree>
    <p:extLst>
      <p:ext uri="{BB962C8B-B14F-4D97-AF65-F5344CB8AC3E}">
        <p14:creationId xmlns:p14="http://schemas.microsoft.com/office/powerpoint/2010/main" val="214616431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DA3CF-7CC6-AA9E-A9AF-BFE5550F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581B-2996-7009-1BE6-A4F5D4C7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 err="1">
                <a:solidFill>
                  <a:schemeClr val="bg1"/>
                </a:solidFill>
                <a:cs typeface="Helvetica"/>
              </a:rPr>
              <a:t>Other</a:t>
            </a:r>
            <a:r>
              <a:rPr lang="nl-BE" sz="3200">
                <a:solidFill>
                  <a:schemeClr val="bg1"/>
                </a:solidFill>
                <a:cs typeface="Helvetica"/>
              </a:rPr>
              <a:t>?</a:t>
            </a:r>
            <a:endParaRPr lang="en-US"/>
          </a:p>
          <a:p>
            <a:endParaRPr lang="nl-BE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3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73AF3-56E7-3B7F-2A15-1F98DDF08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946A5-9007-BA6D-F092-4DA32916E4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61F67-D487-4219-0551-EA470FDC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Planning</a:t>
            </a:r>
            <a:endParaRPr lang="en-US"/>
          </a:p>
        </p:txBody>
      </p:sp>
      <p:graphicFrame>
        <p:nvGraphicFramePr>
          <p:cNvPr id="10" name="Tabel 7">
            <a:extLst>
              <a:ext uri="{FF2B5EF4-FFF2-40B4-BE49-F238E27FC236}">
                <a16:creationId xmlns:a16="http://schemas.microsoft.com/office/drawing/2014/main" id="{7CB3983D-61A5-D016-B172-CEEA4B0DD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176338"/>
              </p:ext>
            </p:extLst>
          </p:nvPr>
        </p:nvGraphicFramePr>
        <p:xfrm>
          <a:off x="1137095" y="1015249"/>
          <a:ext cx="6100734" cy="262804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43126">
                  <a:extLst>
                    <a:ext uri="{9D8B030D-6E8A-4147-A177-3AD203B41FA5}">
                      <a16:colId xmlns:a16="http://schemas.microsoft.com/office/drawing/2014/main" val="4059966620"/>
                    </a:ext>
                  </a:extLst>
                </a:gridCol>
                <a:gridCol w="2648437">
                  <a:extLst>
                    <a:ext uri="{9D8B030D-6E8A-4147-A177-3AD203B41FA5}">
                      <a16:colId xmlns:a16="http://schemas.microsoft.com/office/drawing/2014/main" val="710646957"/>
                    </a:ext>
                  </a:extLst>
                </a:gridCol>
                <a:gridCol w="1909171">
                  <a:extLst>
                    <a:ext uri="{9D8B030D-6E8A-4147-A177-3AD203B41FA5}">
                      <a16:colId xmlns:a16="http://schemas.microsoft.com/office/drawing/2014/main" val="1057423014"/>
                    </a:ext>
                  </a:extLst>
                </a:gridCol>
              </a:tblGrid>
              <a:tr h="224438">
                <a:tc>
                  <a:txBody>
                    <a:bodyPr/>
                    <a:lstStyle/>
                    <a:p>
                      <a:r>
                        <a:rPr lang="nl-BE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dirty="0"/>
                        <a:t>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err="1"/>
                        <a:t>Location</a:t>
                      </a:r>
                      <a:endParaRPr lang="nl-BE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04931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27/02/2025 </a:t>
                      </a:r>
                      <a:endParaRPr lang="nl-BE" sz="14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1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ICEG Review </a:t>
                      </a:r>
                      <a:r>
                        <a:rPr lang="en-US" sz="1400" b="1" i="0" dirty="0" err="1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Comite</a:t>
                      </a:r>
                      <a:r>
                        <a:rPr lang="en-US" sz="1400" b="0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 dirty="0" err="1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Belpaire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549224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25/04/2025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ICEG Management 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Comite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nl-BE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Online - 10:00-12:00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557557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13/06/2025 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1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ICEG Review </a:t>
                      </a:r>
                      <a:r>
                        <a:rPr lang="en-US" sz="1400" b="1" i="0" dirty="0" err="1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Comite</a:t>
                      </a:r>
                      <a:r>
                        <a:rPr lang="en-US" sz="1400" b="0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TBD </a:t>
                      </a:r>
                      <a:endParaRPr lang="nl-NL" sz="14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3020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25/06/2025 </a:t>
                      </a:r>
                      <a:endParaRPr lang="nl-BE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ICEG Management 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Comite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Online - </a:t>
                      </a:r>
                      <a:r>
                        <a:rPr lang="nl-NL" sz="14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10:00-12:00</a:t>
                      </a:r>
                      <a:r>
                        <a:rPr lang="nl-NL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502288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02/10/2025 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1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ICEG Review </a:t>
                      </a:r>
                      <a:r>
                        <a:rPr lang="en-US" sz="1400" b="1" i="0" dirty="0" err="1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Comite</a:t>
                      </a:r>
                      <a:r>
                        <a:rPr lang="en-US" sz="1400" b="0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BOSA</a:t>
                      </a:r>
                      <a:endParaRPr lang="nl-NL" sz="1400" b="0" i="0" dirty="0">
                        <a:solidFill>
                          <a:srgbClr val="4F81BD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301775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16/10/2025 </a:t>
                      </a:r>
                      <a:endParaRPr lang="nl-N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ICEG Management 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Comite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Online - </a:t>
                      </a:r>
                      <a:r>
                        <a:rPr lang="nl-NL" sz="14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10:00-12:00</a:t>
                      </a:r>
                      <a:r>
                        <a:rPr lang="nl-NL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589775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04/12/2025 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Calibri"/>
                        <a:sym typeface="FlandersArtSans-Regular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1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ICEG Review </a:t>
                      </a:r>
                      <a:r>
                        <a:rPr lang="en-US" sz="1400" b="1" i="0" dirty="0" err="1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Comite</a:t>
                      </a:r>
                      <a:r>
                        <a:rPr lang="en-US" sz="1400" b="0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 </a:t>
                      </a:r>
                      <a:endParaRPr lang="nl-BE" sz="14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 dirty="0">
                          <a:solidFill>
                            <a:srgbClr val="4F81BD"/>
                          </a:solidFill>
                          <a:effectLst/>
                          <a:latin typeface="Calibri"/>
                        </a:rPr>
                        <a:t>TBD </a:t>
                      </a:r>
                      <a:endParaRPr lang="nl-NL" sz="14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839943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17/12/2025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ICEG Management </a:t>
                      </a:r>
                      <a:r>
                        <a:rPr lang="en-US" sz="1400" b="0" i="0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Comite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500"/>
                        </a:lnSpc>
                        <a:buNone/>
                      </a:pPr>
                      <a:r>
                        <a:rPr lang="nl-NL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Online - </a:t>
                      </a:r>
                      <a:r>
                        <a:rPr lang="nl-NL" sz="14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10:00-12:00</a:t>
                      </a:r>
                      <a:r>
                        <a:rPr lang="nl-NL" sz="1400" b="0" i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8100" marR="38100">
                    <a:lnL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726" cap="flat" cmpd="sng" algn="ctr">
                      <a:solidFill>
                        <a:srgbClr val="9090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78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3283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1F3816-1925-59E3-1E98-034D12903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08E1-056F-7846-2F48-A52A126E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>
                <a:solidFill>
                  <a:schemeClr val="bg1"/>
                </a:solidFill>
                <a:cs typeface="Helvetica"/>
              </a:rPr>
              <a:t>Networking drink</a:t>
            </a:r>
            <a:endParaRPr lang="en-US"/>
          </a:p>
          <a:p>
            <a:endParaRPr lang="nl-BE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935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" y="0"/>
            <a:ext cx="8229600" cy="883992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nl-BE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529A68DA-3974-3010-0198-EB84FEEF7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305957"/>
              </p:ext>
            </p:extLst>
          </p:nvPr>
        </p:nvGraphicFramePr>
        <p:xfrm>
          <a:off x="1195711" y="1066537"/>
          <a:ext cx="5887032" cy="300977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195790">
                  <a:extLst>
                    <a:ext uri="{9D8B030D-6E8A-4147-A177-3AD203B41FA5}">
                      <a16:colId xmlns:a16="http://schemas.microsoft.com/office/drawing/2014/main" val="4059966620"/>
                    </a:ext>
                  </a:extLst>
                </a:gridCol>
                <a:gridCol w="1691242">
                  <a:extLst>
                    <a:ext uri="{9D8B030D-6E8A-4147-A177-3AD203B41FA5}">
                      <a16:colId xmlns:a16="http://schemas.microsoft.com/office/drawing/2014/main" val="1057423014"/>
                    </a:ext>
                  </a:extLst>
                </a:gridCol>
              </a:tblGrid>
              <a:tr h="442297">
                <a:tc>
                  <a:txBody>
                    <a:bodyPr/>
                    <a:lstStyle/>
                    <a:p>
                      <a:r>
                        <a:rPr lang="nl-BE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TIMING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04931"/>
                  </a:ext>
                </a:extLst>
              </a:tr>
              <a:tr h="334419">
                <a:tc>
                  <a:txBody>
                    <a:bodyPr/>
                    <a:lstStyle/>
                    <a:p>
                      <a:r>
                        <a:rPr lang="nl-BE" sz="1200" dirty="0" err="1">
                          <a:latin typeface="Aptos"/>
                        </a:rPr>
                        <a:t>Welcome</a:t>
                      </a:r>
                      <a:r>
                        <a:rPr lang="nl-BE" sz="1200" dirty="0">
                          <a:latin typeface="Aptos"/>
                        </a:rPr>
                        <a:t> </a:t>
                      </a:r>
                      <a:r>
                        <a:rPr lang="nl-BE" sz="1200" dirty="0" err="1">
                          <a:latin typeface="Aptos"/>
                        </a:rPr>
                        <a:t>and</a:t>
                      </a:r>
                      <a:r>
                        <a:rPr lang="nl-BE" sz="1200" dirty="0">
                          <a:latin typeface="Aptos"/>
                        </a:rPr>
                        <a:t> agenda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i="1" dirty="0">
                          <a:latin typeface="Aptos"/>
                        </a:rPr>
                        <a:t>14u00 – 14u05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49224"/>
                  </a:ext>
                </a:extLst>
              </a:tr>
              <a:tr h="33441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Status of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the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signing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 of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the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 ICEG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1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14u05 - 14u10</a:t>
                      </a:r>
                      <a:endParaRPr lang="nl-BE" sz="1200" b="0" i="0" u="none" strike="noStrike" noProof="0" dirty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557557"/>
                  </a:ext>
                </a:extLst>
              </a:tr>
              <a:tr h="33441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Overview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 of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exercises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1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14u10 - 14u20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53202"/>
                  </a:ext>
                </a:extLst>
              </a:tr>
              <a:tr h="334419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Update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belgif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 website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BE" sz="1200" i="1" dirty="0">
                          <a:latin typeface="Aptos"/>
                        </a:rPr>
                        <a:t>14u20 – 14u30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180394"/>
                  </a:ext>
                </a:extLst>
              </a:tr>
              <a:tr h="334419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Short update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translation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 OSLO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i="1" dirty="0">
                          <a:latin typeface="Aptos"/>
                        </a:rPr>
                        <a:t>14u30 - 14u35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8259"/>
                  </a:ext>
                </a:extLst>
              </a:tr>
              <a:tr h="560961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Draft agenda items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for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 ICEG Management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committee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 (16/10/2025)</a:t>
                      </a:r>
                      <a:endParaRPr lang="en-US" sz="1200" dirty="0">
                        <a:latin typeface="Aptos"/>
                        <a:sym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200" i="1" dirty="0">
                          <a:latin typeface="Aptos"/>
                        </a:rPr>
                        <a:t>14u35 - 14u45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39943"/>
                  </a:ext>
                </a:extLst>
              </a:tr>
              <a:tr h="334419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Other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 topics?</a:t>
                      </a:r>
                      <a:endParaRPr lang="nl-BE" sz="1200" b="0" i="0" u="none" strike="noStrike" noProof="0" dirty="0">
                        <a:solidFill>
                          <a:srgbClr val="000000"/>
                        </a:solidFill>
                        <a:latin typeface="Aptos"/>
                        <a:sym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200" i="1" dirty="0">
                          <a:latin typeface="Aptos"/>
                        </a:rPr>
                        <a:t>14u45 - 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945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33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 dirty="0">
                <a:solidFill>
                  <a:schemeClr val="bg1"/>
                </a:solidFill>
                <a:cs typeface="Helvetica"/>
              </a:rPr>
              <a:t>Update ICEG </a:t>
            </a:r>
            <a:r>
              <a:rPr lang="nl-BE" sz="3200" dirty="0" err="1">
                <a:solidFill>
                  <a:schemeClr val="bg1"/>
                </a:solidFill>
                <a:cs typeface="Helvetica"/>
              </a:rPr>
              <a:t>collaboration</a:t>
            </a:r>
            <a:r>
              <a:rPr lang="nl-BE" sz="3200" dirty="0">
                <a:solidFill>
                  <a:schemeClr val="bg1"/>
                </a:solidFill>
                <a:cs typeface="Helvetica"/>
              </a:rPr>
              <a:t> agreement</a:t>
            </a:r>
            <a:br>
              <a:rPr lang="nl-BE" sz="3200" dirty="0">
                <a:cs typeface="Helvetica"/>
              </a:rPr>
            </a:br>
            <a:r>
              <a:rPr lang="nl-BE" sz="1200" b="0" dirty="0">
                <a:solidFill>
                  <a:schemeClr val="bg1"/>
                </a:solidFill>
                <a:latin typeface="FlandersArtSans-Regular"/>
                <a:cs typeface="Helvetica"/>
              </a:rPr>
              <a:t>Review Comité</a:t>
            </a:r>
          </a:p>
        </p:txBody>
      </p:sp>
    </p:spTree>
    <p:extLst>
      <p:ext uri="{BB962C8B-B14F-4D97-AF65-F5344CB8AC3E}">
        <p14:creationId xmlns:p14="http://schemas.microsoft.com/office/powerpoint/2010/main" val="294445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FEC9F-D3A6-A526-58BA-465E9DA9C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0069C-65CA-9A43-328A-C6C0F522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>
                <a:solidFill>
                  <a:schemeClr val="bg1"/>
                </a:solidFill>
                <a:cs typeface="Helvetica"/>
              </a:rPr>
              <a:t>Update Belgif website</a:t>
            </a:r>
            <a:br>
              <a:rPr lang="nl-BE" sz="3200" dirty="0">
                <a:cs typeface="Helvetica"/>
              </a:rPr>
            </a:br>
            <a:r>
              <a:rPr lang="nl-BE" sz="1200" b="0">
                <a:solidFill>
                  <a:schemeClr val="bg1"/>
                </a:solidFill>
                <a:latin typeface="FlandersArtSans-Regular"/>
                <a:cs typeface="Helvetica"/>
              </a:rPr>
              <a:t>Review Comité</a:t>
            </a:r>
          </a:p>
        </p:txBody>
      </p:sp>
    </p:spTree>
    <p:extLst>
      <p:ext uri="{BB962C8B-B14F-4D97-AF65-F5344CB8AC3E}">
        <p14:creationId xmlns:p14="http://schemas.microsoft.com/office/powerpoint/2010/main" val="2026562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E54E84-65F4-99DD-C266-9FDDBEA40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B689-7AB2-49CA-6D73-3C50B5A0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 dirty="0">
                <a:solidFill>
                  <a:schemeClr val="bg1"/>
                </a:solidFill>
                <a:cs typeface="Helvetica"/>
              </a:rPr>
              <a:t>Short update </a:t>
            </a:r>
            <a:r>
              <a:rPr lang="nl-BE" sz="3200" dirty="0" err="1">
                <a:solidFill>
                  <a:schemeClr val="bg1"/>
                </a:solidFill>
                <a:cs typeface="Helvetica"/>
              </a:rPr>
              <a:t>translation</a:t>
            </a:r>
            <a:r>
              <a:rPr lang="nl-BE" sz="3200" dirty="0">
                <a:solidFill>
                  <a:schemeClr val="bg1"/>
                </a:solidFill>
                <a:cs typeface="Helvetica"/>
              </a:rPr>
              <a:t> of OSLO </a:t>
            </a:r>
            <a:r>
              <a:rPr lang="nl-BE" sz="3200" dirty="0" err="1">
                <a:solidFill>
                  <a:schemeClr val="bg1"/>
                </a:solidFill>
                <a:cs typeface="Helvetica"/>
              </a:rPr>
              <a:t>standards</a:t>
            </a:r>
            <a:br>
              <a:rPr lang="nl-BE" sz="3200" dirty="0">
                <a:cs typeface="Helvetica"/>
              </a:rPr>
            </a:br>
            <a:r>
              <a:rPr lang="nl-BE" sz="1200" b="0" dirty="0">
                <a:solidFill>
                  <a:schemeClr val="bg1"/>
                </a:solidFill>
                <a:latin typeface="FlandersArtSans-Regular"/>
                <a:cs typeface="Helvetica"/>
              </a:rPr>
              <a:t>Review Comité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01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EC4DEF-34F3-90B9-E5F7-D0CF2032D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08B021-0401-542C-D568-FB826FB9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436198" cy="837000"/>
          </a:xfrm>
        </p:spPr>
        <p:txBody>
          <a:bodyPr/>
          <a:lstStyle/>
          <a:p>
            <a:r>
              <a:rPr lang="en-US"/>
              <a:t>Evolution of the collaboration agreement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88C75-D870-7813-52F6-022EA6379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39657"/>
            <a:ext cx="8064000" cy="3453023"/>
          </a:xfrm>
        </p:spPr>
        <p:txBody>
          <a:bodyPr/>
          <a:lstStyle/>
          <a:p>
            <a:r>
              <a:rPr lang="en-US" sz="1200" dirty="0"/>
              <a:t>2023-12-13 ICEG committee: approval budget by 4 parties (FWB and SPW still needed to confirm)</a:t>
            </a:r>
          </a:p>
          <a:p>
            <a:r>
              <a:rPr lang="en-US" sz="1200" dirty="0"/>
              <a:t>2023-12-13 Confirmation from FWB</a:t>
            </a:r>
          </a:p>
          <a:p>
            <a:r>
              <a:rPr lang="en-US" sz="1200" dirty="0"/>
              <a:t>2024-02-19 Confirmation from SPW</a:t>
            </a:r>
          </a:p>
          <a:p>
            <a:r>
              <a:rPr lang="en-US" sz="1200" dirty="0"/>
              <a:t>2024-07-22 Approval IF BOSA – agreement was signed by BOSA</a:t>
            </a:r>
          </a:p>
          <a:p>
            <a:r>
              <a:rPr lang="en-US" sz="1200" dirty="0"/>
              <a:t>2024-07-24 Minor modifications requested by Flanders </a:t>
            </a:r>
          </a:p>
          <a:p>
            <a:r>
              <a:rPr lang="en-US" sz="1200" dirty="0"/>
              <a:t>2024-08-12 Approved by Legal BOSA on 2024-08-12</a:t>
            </a:r>
          </a:p>
          <a:p>
            <a:r>
              <a:rPr lang="en-US" sz="1200" dirty="0"/>
              <a:t>2024-08-01 Message SPW: IF does not approve</a:t>
            </a:r>
          </a:p>
          <a:p>
            <a:r>
              <a:rPr lang="en-US" sz="1200" dirty="0"/>
              <a:t>2024-11-08 Favorable advice from IF SPW </a:t>
            </a:r>
          </a:p>
          <a:p>
            <a:r>
              <a:rPr lang="en-US" sz="1200" dirty="0"/>
              <a:t>2024-11-08 ICEG review committee: Modifications requested by IF SPW</a:t>
            </a:r>
          </a:p>
          <a:p>
            <a:r>
              <a:rPr lang="en-US" sz="1200" dirty="0">
                <a:latin typeface="Arial"/>
                <a:cs typeface="Arial"/>
              </a:rPr>
              <a:t>–</a:t>
            </a:r>
            <a:r>
              <a:rPr lang="en-US" sz="1200" dirty="0"/>
              <a:t>No exclusivity for Flanders to contract external parties to support data standardization exercises</a:t>
            </a:r>
          </a:p>
          <a:p>
            <a:r>
              <a:rPr lang="en-US" sz="1200" dirty="0"/>
              <a:t>2024-12-11 ICEG review committee: Review of collaboration agreement</a:t>
            </a:r>
          </a:p>
          <a:p>
            <a:r>
              <a:rPr lang="en-US" sz="1200" dirty="0"/>
              <a:t>2024-12-19 Green light from Legal BOSA + Procurement BOSA </a:t>
            </a:r>
          </a:p>
          <a:p>
            <a:r>
              <a:rPr lang="en-US" sz="1200" dirty="0">
                <a:cs typeface="Arial"/>
              </a:rPr>
              <a:t>2025-01-20 Deadline for final validation via representatives by each party</a:t>
            </a:r>
          </a:p>
          <a:p>
            <a:r>
              <a:rPr lang="en-US" sz="1200" dirty="0">
                <a:cs typeface="Arial"/>
              </a:rPr>
              <a:t>2025-01-21 No comments were received</a:t>
            </a:r>
          </a:p>
          <a:p>
            <a:r>
              <a:rPr lang="en-US" sz="1200" dirty="0">
                <a:cs typeface="Arial"/>
              </a:rPr>
              <a:t>2025-01-28 Submitted &amp; waiting for final approval of IF BOSA</a:t>
            </a:r>
          </a:p>
          <a:p>
            <a:r>
              <a:rPr lang="en-US" sz="1400" dirty="0">
                <a:cs typeface="Arial"/>
              </a:rPr>
              <a:t>2025-04-15 No update so far</a:t>
            </a:r>
          </a:p>
          <a:p>
            <a:r>
              <a:rPr lang="en-US" sz="1400" b="1" dirty="0">
                <a:cs typeface="Arial"/>
              </a:rPr>
              <a:t>2025-10-01 Last signature of the agreement</a:t>
            </a:r>
          </a:p>
          <a:p>
            <a:pPr marL="102870" indent="0">
              <a:buNone/>
            </a:pPr>
            <a:endParaRPr lang="en-US" sz="1200">
              <a:cs typeface="Arial"/>
            </a:endParaRPr>
          </a:p>
          <a:p>
            <a:pPr marL="102870" indent="0">
              <a:buNone/>
            </a:pPr>
            <a:endParaRPr lang="en-US" sz="1200">
              <a:cs typeface="Arial"/>
            </a:endParaRPr>
          </a:p>
          <a:p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858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CD0F7-6E2B-3071-A145-24340998CF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EE010-3143-020D-1340-8B11DCE0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Budget foreseen in collaboration agreement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A4CCE7-FB9B-B530-C12E-3CE50ECA452A}"/>
              </a:ext>
            </a:extLst>
          </p:cNvPr>
          <p:cNvGraphicFramePr>
            <a:graphicFrameLocks noGrp="1"/>
          </p:cNvGraphicFramePr>
          <p:nvPr/>
        </p:nvGraphicFramePr>
        <p:xfrm>
          <a:off x="823500" y="1674000"/>
          <a:ext cx="7603265" cy="2514600"/>
        </p:xfrm>
        <a:graphic>
          <a:graphicData uri="http://schemas.openxmlformats.org/drawingml/2006/table">
            <a:tbl>
              <a:tblPr bandRow="1">
                <a:tableStyleId>{9703C4AC-D76D-4FD5-9B55-D667427894AE}</a:tableStyleId>
              </a:tblPr>
              <a:tblGrid>
                <a:gridCol w="2982594">
                  <a:extLst>
                    <a:ext uri="{9D8B030D-6E8A-4147-A177-3AD203B41FA5}">
                      <a16:colId xmlns:a16="http://schemas.microsoft.com/office/drawing/2014/main" val="1729504967"/>
                    </a:ext>
                  </a:extLst>
                </a:gridCol>
                <a:gridCol w="2499104">
                  <a:extLst>
                    <a:ext uri="{9D8B030D-6E8A-4147-A177-3AD203B41FA5}">
                      <a16:colId xmlns:a16="http://schemas.microsoft.com/office/drawing/2014/main" val="2013539548"/>
                    </a:ext>
                  </a:extLst>
                </a:gridCol>
                <a:gridCol w="2121567">
                  <a:extLst>
                    <a:ext uri="{9D8B030D-6E8A-4147-A177-3AD203B41FA5}">
                      <a16:colId xmlns:a16="http://schemas.microsoft.com/office/drawing/2014/main" val="307621368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nl-BE" sz="1600" b="1" i="0" u="none" strike="noStrike" err="1">
                          <a:solidFill>
                            <a:schemeClr val="bg1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Contributing</a:t>
                      </a:r>
                      <a:r>
                        <a:rPr lang="nl-BE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600" b="1" i="0" u="none" strike="noStrike" err="1">
                          <a:solidFill>
                            <a:schemeClr val="bg1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Organisation</a:t>
                      </a:r>
                      <a:endParaRPr lang="nl-BE" sz="16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1600" b="1" i="0" u="none" strike="noStrike" err="1">
                          <a:solidFill>
                            <a:schemeClr val="bg1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Approved</a:t>
                      </a:r>
                      <a:r>
                        <a:rPr lang="nl-BE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 budget 2024 (€)</a:t>
                      </a:r>
                      <a:endParaRPr lang="nl-BE" sz="16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nl-BE" sz="16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  <a:ea typeface="Helvetica" panose="020B0604020202020204" pitchFamily="34" charset="0"/>
                        <a:cs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nl-BE" sz="1600" b="1" i="0" u="none" strike="noStrike" err="1">
                          <a:solidFill>
                            <a:schemeClr val="bg1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Cost</a:t>
                      </a:r>
                      <a:r>
                        <a:rPr lang="nl-BE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600" b="1" i="0" u="none" strike="noStrike" err="1">
                          <a:solidFill>
                            <a:schemeClr val="bg1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allocationKey</a:t>
                      </a:r>
                      <a:r>
                        <a:rPr lang="nl-BE" sz="16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 (%)</a:t>
                      </a:r>
                    </a:p>
                    <a:p>
                      <a:pPr lvl="0" algn="l">
                        <a:buNone/>
                      </a:pPr>
                      <a:endParaRPr lang="nl-BE" sz="16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911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BOSA FOD Beleid &amp; Ondersteuning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80.000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27,59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5273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Digitaal Vlaanderen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80.000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27,59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4298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Service Public de Wallonie (SPW)</a:t>
                      </a:r>
                      <a:endParaRPr lang="fr-FR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50.000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17,24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8319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Paradigm (for the Brussels Region)</a:t>
                      </a:r>
                      <a:endParaRPr lang="en-US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20.000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6,90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452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ETNIC (</a:t>
                      </a:r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for</a:t>
                      </a:r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the</a:t>
                      </a:r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Fédération</a:t>
                      </a:r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Wallonie</a:t>
                      </a:r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-Bruxelles)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50.000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17,24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2043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German</a:t>
                      </a:r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speaking</a:t>
                      </a:r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 community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10.000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3,45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0678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nl-B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                                                   Total</a:t>
                      </a:r>
                      <a:endParaRPr lang="nl-BE" sz="1400" b="1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290.000</a:t>
                      </a:r>
                      <a:endParaRPr lang="nl-BE" sz="1400" b="1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ea typeface="Helvetica" panose="020B0604020202020204" pitchFamily="34" charset="0"/>
                          <a:cs typeface="Helvetica"/>
                        </a:rPr>
                        <a:t>100,00</a:t>
                      </a:r>
                      <a:endParaRPr lang="nl-BE" sz="1400" b="0" i="0" u="none" strike="noStrike">
                        <a:effectLst/>
                        <a:latin typeface="Calibri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2680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A48FBD0-7CE3-B5F1-5E88-2192E25336C5}"/>
              </a:ext>
            </a:extLst>
          </p:cNvPr>
          <p:cNvSpPr txBox="1"/>
          <p:nvPr/>
        </p:nvSpPr>
        <p:spPr>
          <a:xfrm>
            <a:off x="457200" y="4419600"/>
            <a:ext cx="7969250" cy="502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>
              <a:lnSpc>
                <a:spcPts val="3225"/>
              </a:lnSpc>
              <a:buClrTx/>
            </a:pPr>
            <a:r>
              <a:rPr lang="en-US" sz="2000">
                <a:latin typeface="Calibri"/>
                <a:ea typeface="FlandersArtSans-Regular"/>
              </a:rPr>
              <a:t>Start date: date of signing by all parties for a period of 2 years​</a:t>
            </a:r>
            <a:endParaRPr lang="en-US" sz="2000">
              <a:latin typeface="Calibri"/>
            </a:endParaRPr>
          </a:p>
        </p:txBody>
      </p:sp>
      <p:pic>
        <p:nvPicPr>
          <p:cNvPr id="5" name="Picture 4" descr="A document with text on it&#10;&#10;AI-generated content may be incorrect.">
            <a:extLst>
              <a:ext uri="{FF2B5EF4-FFF2-40B4-BE49-F238E27FC236}">
                <a16:creationId xmlns:a16="http://schemas.microsoft.com/office/drawing/2014/main" id="{1DAA9491-224F-03D9-0038-52B016FF3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020" y="103909"/>
            <a:ext cx="1011987" cy="1487790"/>
          </a:xfrm>
          <a:prstGeom prst="rect">
            <a:avLst/>
          </a:prstGeom>
          <a:ln w="28575">
            <a:solidFill>
              <a:srgbClr val="6D9EEB"/>
            </a:solidFill>
          </a:ln>
        </p:spPr>
      </p:pic>
    </p:spTree>
    <p:extLst>
      <p:ext uri="{BB962C8B-B14F-4D97-AF65-F5344CB8AC3E}">
        <p14:creationId xmlns:p14="http://schemas.microsoft.com/office/powerpoint/2010/main" val="354099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05082-500F-CF73-50DA-EE9DAD981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7C1C2-9A0D-F034-6CA1-CB0CC2CF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Topics approved but on hold until signing of collaboration agreement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72803B-1329-08B2-1D46-55D76BE57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260948"/>
              </p:ext>
            </p:extLst>
          </p:nvPr>
        </p:nvGraphicFramePr>
        <p:xfrm>
          <a:off x="1191256" y="1357643"/>
          <a:ext cx="6756128" cy="346548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59679">
                  <a:extLst>
                    <a:ext uri="{9D8B030D-6E8A-4147-A177-3AD203B41FA5}">
                      <a16:colId xmlns:a16="http://schemas.microsoft.com/office/drawing/2014/main" val="3697496428"/>
                    </a:ext>
                  </a:extLst>
                </a:gridCol>
                <a:gridCol w="1696449">
                  <a:extLst>
                    <a:ext uri="{9D8B030D-6E8A-4147-A177-3AD203B41FA5}">
                      <a16:colId xmlns:a16="http://schemas.microsoft.com/office/drawing/2014/main" val="2784451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Topic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Budget (€)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/>
                        <a:t>ICEG: Person </a:t>
                      </a:r>
                      <a:endParaRPr lang="en-US" dirty="0"/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dirty="0"/>
                        <a:t>Start new trajectory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71.100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70506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ICEG: Hydrants 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Helvetica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Extra budget for additional semantic issues that need to be addressed by the firefighters and the water companies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Helvetica"/>
                      </a:endParaRP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18.170 </a:t>
                      </a:r>
                    </a:p>
                    <a:p>
                      <a:pPr lvl="0">
                        <a:buNone/>
                      </a:pPr>
                      <a:r>
                        <a:rPr lang="en-US" sz="1400" dirty="0"/>
                        <a:t>(</a:t>
                      </a: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20 MD)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608685"/>
                  </a:ext>
                </a:extLst>
              </a:tr>
              <a:tr h="5275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Assessment </a:t>
                      </a:r>
                      <a:r>
                        <a:rPr lang="en-US" sz="1400" u="none" strike="noStrike" noProof="0" dirty="0" err="1">
                          <a:solidFill>
                            <a:srgbClr val="000000"/>
                          </a:solidFill>
                        </a:rPr>
                        <a:t>BeST</a:t>
                      </a: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Helvetica"/>
                      </a:endParaRP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i="1" dirty="0"/>
                        <a:t>TBD: 13.000 </a:t>
                      </a:r>
                      <a:endParaRPr lang="en-US" i="1" dirty="0"/>
                    </a:p>
                    <a:p>
                      <a:pPr lvl="0">
                        <a:buNone/>
                      </a:pPr>
                      <a:r>
                        <a:rPr lang="en-US" sz="1400" i="1" dirty="0"/>
                        <a:t>(10 MD)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accent1"/>
                      </a:solidFill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82009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Translation of the OSLO standards  =&gt; DV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Helvetica"/>
                      </a:endParaRP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150.000 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92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 b="1" u="none" strike="noStrike" noProof="0" dirty="0">
                          <a:solidFill>
                            <a:srgbClr val="000000"/>
                          </a:solidFill>
                        </a:rPr>
                        <a:t>Total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1" dirty="0"/>
                        <a:t>252.270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174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9328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igitaal Vlaanderen 2022 - Calibri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C6495B09-771B-4E7F-B70A-BDD84635ED6B}" vid="{08812236-2AEC-45A8-968B-C45F367DB1ED}"/>
    </a:ext>
  </a:extLst>
</a:theme>
</file>

<file path=ppt/theme/theme10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Dark theme">
  <a:themeElements>
    <a:clrScheme name="Custom 2">
      <a:dk1>
        <a:srgbClr val="FFFFFF"/>
      </a:dk1>
      <a:lt1>
        <a:srgbClr val="09181B"/>
      </a:lt1>
      <a:dk2>
        <a:srgbClr val="FFF8DC"/>
      </a:dk2>
      <a:lt2>
        <a:srgbClr val="00566B"/>
      </a:lt2>
      <a:accent1>
        <a:srgbClr val="057A8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FFED75"/>
      </a:hlink>
      <a:folHlink>
        <a:srgbClr val="FFF8DC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SA O365 PowerPoint template NL final - color test.potx" id="{D1D41741-AE27-4E90-BA32-21AE0B7F322B}" vid="{64DF65E5-ECF4-406C-8181-9F604063D681}"/>
    </a:ext>
  </a:extLst>
</a:theme>
</file>

<file path=ppt/theme/theme5.xml><?xml version="1.0" encoding="utf-8"?>
<a:theme xmlns:a="http://schemas.openxmlformats.org/drawingml/2006/main" name="Light theme">
  <a:themeElements>
    <a:clrScheme name="BOSA Palet PPT">
      <a:dk1>
        <a:srgbClr val="FFFFFF"/>
      </a:dk1>
      <a:lt1>
        <a:srgbClr val="09181B"/>
      </a:lt1>
      <a:dk2>
        <a:srgbClr val="057A8B"/>
      </a:dk2>
      <a:lt2>
        <a:srgbClr val="FFF8DC"/>
      </a:lt2>
      <a:accent1>
        <a:srgbClr val="00566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057A8B"/>
      </a:hlink>
      <a:folHlink>
        <a:srgbClr val="00566B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SA O365 PowerPoint template NL final - color test.potx" id="{D1D41741-AE27-4E90-BA32-21AE0B7F322B}" vid="{882E656C-3732-477E-9269-62079210811C}"/>
    </a:ext>
  </a:extLst>
</a:theme>
</file>

<file path=ppt/theme/theme6.xml><?xml version="1.0" encoding="utf-8"?>
<a:theme xmlns:a="http://schemas.openxmlformats.org/drawingml/2006/main" name="1_Light theme">
  <a:themeElements>
    <a:clrScheme name="BOSA Palet PPT">
      <a:dk1>
        <a:srgbClr val="FFFFFF"/>
      </a:dk1>
      <a:lt1>
        <a:srgbClr val="09181B"/>
      </a:lt1>
      <a:dk2>
        <a:srgbClr val="057A8B"/>
      </a:dk2>
      <a:lt2>
        <a:srgbClr val="FFF8DC"/>
      </a:lt2>
      <a:accent1>
        <a:srgbClr val="00566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057A8B"/>
      </a:hlink>
      <a:folHlink>
        <a:srgbClr val="00566B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355EA63-D7E3-438A-9B7F-CA91C89B8022}" vid="{579CF2B9-1C31-4CE0-9FEC-9912F3ECC262}"/>
    </a:ext>
  </a:extLst>
</a:theme>
</file>

<file path=ppt/theme/theme7.xml><?xml version="1.0" encoding="utf-8"?>
<a:theme xmlns:a="http://schemas.openxmlformats.org/drawingml/2006/main" name="1_Dark theme">
  <a:themeElements>
    <a:clrScheme name="Custom 2">
      <a:dk1>
        <a:srgbClr val="FFFFFF"/>
      </a:dk1>
      <a:lt1>
        <a:srgbClr val="09181B"/>
      </a:lt1>
      <a:dk2>
        <a:srgbClr val="FFF8DC"/>
      </a:dk2>
      <a:lt2>
        <a:srgbClr val="00566B"/>
      </a:lt2>
      <a:accent1>
        <a:srgbClr val="057A8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FFED75"/>
      </a:hlink>
      <a:folHlink>
        <a:srgbClr val="FFF8DC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355EA63-D7E3-438A-9B7F-CA91C89B8022}" vid="{4C47297D-A034-4C8E-9D3A-EDFA95A99489}"/>
    </a:ext>
  </a:extLst>
</a:theme>
</file>

<file path=ppt/theme/theme8.xml><?xml version="1.0" encoding="utf-8"?>
<a:theme xmlns:a="http://schemas.openxmlformats.org/drawingml/2006/main" name="Digitaal Vlaanderen 2022 - Flanders Arts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Custom 17">
      <a:majorFont>
        <a:latin typeface="Flanders Art Sans"/>
        <a:ea typeface=""/>
        <a:cs typeface=""/>
      </a:majorFont>
      <a:minorFont>
        <a:latin typeface="Flanders Art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20420_VLAIO_OverkoepelendeStuurgroep.potx" id="{018C3C56-C56B-4725-9FFE-39D94F7F0236}" vid="{681DCFD5-F864-4237-A165-3AD051451235}"/>
    </a:ext>
  </a:extLst>
</a:theme>
</file>

<file path=ppt/theme/theme9.xml><?xml version="1.0" encoding="utf-8"?>
<a:theme xmlns:a="http://schemas.openxmlformats.org/drawingml/2006/main" name="1_Digitaal Vlaanderen 2022 - Calibri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D7A72F4E-F08C-4483-9F77-73AA17275AF0}" vid="{060061E3-00A9-470A-882C-17F8462D2B5D}"/>
    </a:ext>
  </a:extLst>
</a:theme>
</file>

<file path=ppt/theme/themeOverride1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10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1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2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3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4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5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6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7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8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9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20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4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5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6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7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8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9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  <SharedWithUsers xmlns="abd5de4e-6ecd-4522-a9f4-1c24c7648312">
      <UserInfo>
        <DisplayName>Feremans Vincent</DisplayName>
        <AccountId>4885</AccountId>
        <AccountType/>
      </UserInfo>
      <UserInfo>
        <DisplayName>Dassonneville Yaron</DisplayName>
        <AccountId>4527</AccountId>
        <AccountType/>
      </UserInfo>
      <UserInfo>
        <DisplayName>Van der Haegen Liesbeth</DisplayName>
        <AccountId>4362</AccountId>
        <AccountType/>
      </UserInfo>
      <UserInfo>
        <DisplayName>Bahim Christophe</DisplayName>
        <AccountId>4932</AccountId>
        <AccountType/>
      </UserInfo>
      <UserInfo>
        <DisplayName>Vlassenroot Eveline</DisplayName>
        <AccountId>1524</AccountId>
        <AccountType/>
      </UserInfo>
      <UserInfo>
        <DisplayName>Buyle Raf</DisplayName>
        <AccountId>172</AccountId>
        <AccountType/>
      </UserInfo>
      <UserInfo>
        <DisplayName>Vercauteren Laurens</DisplayName>
        <AccountId>2318</AccountId>
        <AccountType/>
      </UserInfo>
      <UserInfo>
        <DisplayName>Tulpinck Mathieu</DisplayName>
        <AccountId>5899</AccountId>
        <AccountType/>
      </UserInfo>
      <UserInfo>
        <DisplayName>Van Compernolle Mathias</DisplayName>
        <AccountId>4523</AccountId>
        <AccountType/>
      </UserInfo>
      <UserInfo>
        <DisplayName>Thijs Geert</DisplayName>
        <AccountId>120</AccountId>
        <AccountType/>
      </UserInfo>
      <UserInfo>
        <DisplayName>Van De Kerchove Ivy</DisplayName>
        <AccountId>2450</AccountId>
        <AccountType/>
      </UserInfo>
      <UserInfo>
        <DisplayName>De Cock Jitse</DisplayName>
        <AccountId>3519</AccountId>
        <AccountType/>
      </UserInfo>
      <UserInfo>
        <DisplayName>Van Nuffelen Bert</DisplayName>
        <AccountId>804</AccountId>
        <AccountType/>
      </UserInfo>
      <UserInfo>
        <DisplayName>Liesbet D'hondt (BOSA)</DisplayName>
        <AccountId>3253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4" ma:contentTypeDescription="Create a new document." ma:contentTypeScope="" ma:versionID="ff93f13cd35419988e707b9d3400341e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0f413d0ff4e8e9ae8086e68a9e8168ae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66617D-0389-4682-8986-EEFD1F67AF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7300C8-CFC5-4BAA-A080-49F5FEAB9CB4}">
  <ds:schemaRefs>
    <ds:schemaRef ds:uri="9a9ec0f0-7796-43d0-ac1f-4c8c46ee0bd1"/>
    <ds:schemaRef ds:uri="abd5de4e-6ecd-4522-a9f4-1c24c7648312"/>
    <ds:schemaRef ds:uri="d8af5a5f-e2e6-468c-9f28-f81d99523f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25497B-82C7-4245-9238-0EA430FC77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d5de4e-6ecd-4522-a9f4-1c24c7648312"/>
    <ds:schemaRef ds:uri="d8af5a5f-e2e6-468c-9f28-f81d99523fed"/>
    <ds:schemaRef ds:uri="9a9ec0f0-7796-43d0-ac1f-4c8c46ee0b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12</Notes>
  <HiddenSlides>1</HiddenSlide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Digitaal Vlaanderen 2022 - Calibri - Algemeen</vt:lpstr>
      <vt:lpstr>Default</vt:lpstr>
      <vt:lpstr>1_Default</vt:lpstr>
      <vt:lpstr>Dark theme</vt:lpstr>
      <vt:lpstr>Light theme</vt:lpstr>
      <vt:lpstr>1_Light theme</vt:lpstr>
      <vt:lpstr>1_Dark theme</vt:lpstr>
      <vt:lpstr>Digitaal Vlaanderen 2022 - Flanders Arts - Algemeen</vt:lpstr>
      <vt:lpstr>1_Digitaal Vlaanderen 2022 - Calibri - Algemeen</vt:lpstr>
      <vt:lpstr>PowerPoint Presentation</vt:lpstr>
      <vt:lpstr>Welcome &amp; agenda of the meeting</vt:lpstr>
      <vt:lpstr>AGENDA</vt:lpstr>
      <vt:lpstr>Update ICEG collaboration agreement Review Comité</vt:lpstr>
      <vt:lpstr>Update Belgif website Review Comité</vt:lpstr>
      <vt:lpstr>Short update translation of OSLO standards Review Comité</vt:lpstr>
      <vt:lpstr>Evolution of the collaboration agreement</vt:lpstr>
      <vt:lpstr>Budget foreseen in collaboration agreement</vt:lpstr>
      <vt:lpstr>Topics approved but on hold until signing of collaboration agreement</vt:lpstr>
      <vt:lpstr>Collaboration agreement: Impact for ICEG Committee</vt:lpstr>
      <vt:lpstr>Roadmap Belgif website Eveline Vlassenroot &amp; Bert Van Nuffelen </vt:lpstr>
      <vt:lpstr>Belgif website </vt:lpstr>
      <vt:lpstr>Motivation for update</vt:lpstr>
      <vt:lpstr>User experience (use case IMKL)</vt:lpstr>
      <vt:lpstr>Proposal</vt:lpstr>
      <vt:lpstr>Roadmap: first steps</vt:lpstr>
      <vt:lpstr>Status ICEG agreement Marc Bruyland </vt:lpstr>
      <vt:lpstr>Code Régional de la Donnée Eric Auquiere </vt:lpstr>
      <vt:lpstr>Draft agenda items for ICEG Management Comité (16/10/2025) Review Comite </vt:lpstr>
      <vt:lpstr>Topics for ICEG Management Meeting 16/10/2025</vt:lpstr>
      <vt:lpstr>Other? </vt:lpstr>
      <vt:lpstr>Planning</vt:lpstr>
      <vt:lpstr>Networking drink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Inkantelen OSLO standaarden in ICEG 2023</dc:title>
  <dc:creator/>
  <cp:revision>112</cp:revision>
  <dcterms:modified xsi:type="dcterms:W3CDTF">2026-01-15T16:00:52Z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</Properties>
</file>